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4" r:id="rId6"/>
    <p:sldId id="266" r:id="rId7"/>
    <p:sldId id="271" r:id="rId8"/>
    <p:sldId id="260" r:id="rId9"/>
    <p:sldId id="270" r:id="rId10"/>
    <p:sldId id="272" r:id="rId11"/>
    <p:sldId id="261" r:id="rId12"/>
    <p:sldId id="269" r:id="rId13"/>
    <p:sldId id="276" r:id="rId14"/>
    <p:sldId id="262" r:id="rId15"/>
    <p:sldId id="274" r:id="rId16"/>
    <p:sldId id="275" r:id="rId17"/>
    <p:sldId id="263" r:id="rId18"/>
    <p:sldId id="273" r:id="rId19"/>
    <p:sldId id="265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8"/>
    <p:restoredTop sz="50794"/>
  </p:normalViewPr>
  <p:slideViewPr>
    <p:cSldViewPr snapToGrid="0">
      <p:cViewPr varScale="1">
        <p:scale>
          <a:sx n="22" d="100"/>
          <a:sy n="22" d="100"/>
        </p:scale>
        <p:origin x="2584" y="192"/>
      </p:cViewPr>
      <p:guideLst/>
    </p:cSldViewPr>
  </p:slideViewPr>
  <p:notesTextViewPr>
    <p:cViewPr>
      <p:scale>
        <a:sx n="1" d="1"/>
        <a:sy n="1" d="1"/>
      </p:scale>
      <p:origin x="0" y="-268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5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8AEB1-5E42-4EA5-889B-4BC4747FF9A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1C4F01-3022-4017-9F98-48ADEA951F8A}">
      <dgm:prSet/>
      <dgm:spPr/>
      <dgm:t>
        <a:bodyPr/>
        <a:lstStyle/>
        <a:p>
          <a:r>
            <a:rPr lang="en-AU" dirty="0"/>
            <a:t>The number of </a:t>
          </a:r>
          <a:r>
            <a:rPr lang="en-AU" b="0" dirty="0"/>
            <a:t>countries producing (exporting) coffee and what volume?	</a:t>
          </a:r>
          <a:endParaRPr lang="en-US" dirty="0"/>
        </a:p>
      </dgm:t>
    </dgm:pt>
    <dgm:pt modelId="{E1001250-BBCA-4A0D-8297-6C58A2C207B9}" type="parTrans" cxnId="{8AAF756B-50DC-4CBF-BB43-73E40AC61053}">
      <dgm:prSet/>
      <dgm:spPr/>
      <dgm:t>
        <a:bodyPr/>
        <a:lstStyle/>
        <a:p>
          <a:endParaRPr lang="en-US"/>
        </a:p>
      </dgm:t>
    </dgm:pt>
    <dgm:pt modelId="{77FE3850-756C-466F-B131-38568F3F0BEE}" type="sibTrans" cxnId="{8AAF756B-50DC-4CBF-BB43-73E40AC61053}">
      <dgm:prSet/>
      <dgm:spPr/>
      <dgm:t>
        <a:bodyPr/>
        <a:lstStyle/>
        <a:p>
          <a:endParaRPr lang="en-US"/>
        </a:p>
      </dgm:t>
    </dgm:pt>
    <dgm:pt modelId="{FB869F56-FAFE-4C4F-89BD-66A2AE0F949A}">
      <dgm:prSet/>
      <dgm:spPr/>
      <dgm:t>
        <a:bodyPr/>
        <a:lstStyle/>
        <a:p>
          <a:r>
            <a:rPr lang="en-AU" dirty="0"/>
            <a:t>The number of </a:t>
          </a:r>
          <a:r>
            <a:rPr lang="en-AU" b="0" dirty="0"/>
            <a:t>countries buying (importing) coffee and what volume?</a:t>
          </a:r>
          <a:endParaRPr lang="en-US" dirty="0"/>
        </a:p>
      </dgm:t>
    </dgm:pt>
    <dgm:pt modelId="{2876D8E1-965A-49C4-A6DC-C9883CD8E146}" type="parTrans" cxnId="{BDF9C64A-7F7D-4BE6-9F86-D5A77A39A02B}">
      <dgm:prSet/>
      <dgm:spPr/>
      <dgm:t>
        <a:bodyPr/>
        <a:lstStyle/>
        <a:p>
          <a:endParaRPr lang="en-US"/>
        </a:p>
      </dgm:t>
    </dgm:pt>
    <dgm:pt modelId="{1FE26F00-37E3-46CF-B899-6DD4D4FFFDCE}" type="sibTrans" cxnId="{BDF9C64A-7F7D-4BE6-9F86-D5A77A39A02B}">
      <dgm:prSet/>
      <dgm:spPr/>
      <dgm:t>
        <a:bodyPr/>
        <a:lstStyle/>
        <a:p>
          <a:endParaRPr lang="en-US"/>
        </a:p>
      </dgm:t>
    </dgm:pt>
    <dgm:pt modelId="{CE11D443-5991-42CC-9B3B-2755B71F948E}">
      <dgm:prSet/>
      <dgm:spPr/>
      <dgm:t>
        <a:bodyPr/>
        <a:lstStyle/>
        <a:p>
          <a:r>
            <a:rPr lang="en-AU" dirty="0"/>
            <a:t>Price paid to growers.</a:t>
          </a:r>
          <a:endParaRPr lang="en-US" dirty="0"/>
        </a:p>
      </dgm:t>
    </dgm:pt>
    <dgm:pt modelId="{BB7E11D1-18C4-46D0-95DE-750CE616A6C3}" type="parTrans" cxnId="{E4BD5BB9-E722-4724-AED0-352F9D08AC26}">
      <dgm:prSet/>
      <dgm:spPr/>
      <dgm:t>
        <a:bodyPr/>
        <a:lstStyle/>
        <a:p>
          <a:endParaRPr lang="en-US"/>
        </a:p>
      </dgm:t>
    </dgm:pt>
    <dgm:pt modelId="{F549670A-09CE-4199-BDE4-9E07401FD812}" type="sibTrans" cxnId="{E4BD5BB9-E722-4724-AED0-352F9D08AC26}">
      <dgm:prSet/>
      <dgm:spPr/>
      <dgm:t>
        <a:bodyPr/>
        <a:lstStyle/>
        <a:p>
          <a:endParaRPr lang="en-US"/>
        </a:p>
      </dgm:t>
    </dgm:pt>
    <dgm:pt modelId="{52F4C12D-79F6-4410-96B6-64C7D7DB024C}">
      <dgm:prSet/>
      <dgm:spPr/>
      <dgm:t>
        <a:bodyPr/>
        <a:lstStyle/>
        <a:p>
          <a:r>
            <a:rPr lang="en-AU" b="0" dirty="0"/>
            <a:t>Retail price.	</a:t>
          </a:r>
          <a:endParaRPr lang="en-US" dirty="0"/>
        </a:p>
      </dgm:t>
    </dgm:pt>
    <dgm:pt modelId="{8770F554-142A-4E00-AB27-FE19C304F465}" type="parTrans" cxnId="{2052C3DD-9C02-4CE5-B8DA-4CD4FF5B05C4}">
      <dgm:prSet/>
      <dgm:spPr/>
      <dgm:t>
        <a:bodyPr/>
        <a:lstStyle/>
        <a:p>
          <a:endParaRPr lang="en-US"/>
        </a:p>
      </dgm:t>
    </dgm:pt>
    <dgm:pt modelId="{F427FF87-B5E3-4BF0-A504-7251002B4517}" type="sibTrans" cxnId="{2052C3DD-9C02-4CE5-B8DA-4CD4FF5B05C4}">
      <dgm:prSet/>
      <dgm:spPr/>
      <dgm:t>
        <a:bodyPr/>
        <a:lstStyle/>
        <a:p>
          <a:endParaRPr lang="en-US"/>
        </a:p>
      </dgm:t>
    </dgm:pt>
    <dgm:pt modelId="{5FDAC3C2-2052-8548-8885-C2C510FF1E1E}" type="pres">
      <dgm:prSet presAssocID="{8148AEB1-5E42-4EA5-889B-4BC4747FF9AF}" presName="outerComposite" presStyleCnt="0">
        <dgm:presLayoutVars>
          <dgm:chMax val="5"/>
          <dgm:dir/>
          <dgm:resizeHandles val="exact"/>
        </dgm:presLayoutVars>
      </dgm:prSet>
      <dgm:spPr/>
    </dgm:pt>
    <dgm:pt modelId="{6579E61C-6219-0B40-A0DD-28A5D45D718C}" type="pres">
      <dgm:prSet presAssocID="{8148AEB1-5E42-4EA5-889B-4BC4747FF9AF}" presName="dummyMaxCanvas" presStyleCnt="0">
        <dgm:presLayoutVars/>
      </dgm:prSet>
      <dgm:spPr/>
    </dgm:pt>
    <dgm:pt modelId="{33CF03A8-82E3-B64B-86AD-944EBDB941A2}" type="pres">
      <dgm:prSet presAssocID="{8148AEB1-5E42-4EA5-889B-4BC4747FF9AF}" presName="FourNodes_1" presStyleLbl="node1" presStyleIdx="0" presStyleCnt="4">
        <dgm:presLayoutVars>
          <dgm:bulletEnabled val="1"/>
        </dgm:presLayoutVars>
      </dgm:prSet>
      <dgm:spPr/>
    </dgm:pt>
    <dgm:pt modelId="{611D3515-0E86-D244-87C3-C4DB1AC1BD01}" type="pres">
      <dgm:prSet presAssocID="{8148AEB1-5E42-4EA5-889B-4BC4747FF9AF}" presName="FourNodes_2" presStyleLbl="node1" presStyleIdx="1" presStyleCnt="4">
        <dgm:presLayoutVars>
          <dgm:bulletEnabled val="1"/>
        </dgm:presLayoutVars>
      </dgm:prSet>
      <dgm:spPr/>
    </dgm:pt>
    <dgm:pt modelId="{DA1026DE-CDEB-2647-8B1E-1D257CD545C8}" type="pres">
      <dgm:prSet presAssocID="{8148AEB1-5E42-4EA5-889B-4BC4747FF9AF}" presName="FourNodes_3" presStyleLbl="node1" presStyleIdx="2" presStyleCnt="4">
        <dgm:presLayoutVars>
          <dgm:bulletEnabled val="1"/>
        </dgm:presLayoutVars>
      </dgm:prSet>
      <dgm:spPr/>
    </dgm:pt>
    <dgm:pt modelId="{591180BE-27B3-994F-B6A5-0909CB4F9D65}" type="pres">
      <dgm:prSet presAssocID="{8148AEB1-5E42-4EA5-889B-4BC4747FF9AF}" presName="FourNodes_4" presStyleLbl="node1" presStyleIdx="3" presStyleCnt="4">
        <dgm:presLayoutVars>
          <dgm:bulletEnabled val="1"/>
        </dgm:presLayoutVars>
      </dgm:prSet>
      <dgm:spPr/>
    </dgm:pt>
    <dgm:pt modelId="{EAAF1582-E94D-C64E-A5D4-836B54CADE25}" type="pres">
      <dgm:prSet presAssocID="{8148AEB1-5E42-4EA5-889B-4BC4747FF9AF}" presName="FourConn_1-2" presStyleLbl="fgAccFollowNode1" presStyleIdx="0" presStyleCnt="3">
        <dgm:presLayoutVars>
          <dgm:bulletEnabled val="1"/>
        </dgm:presLayoutVars>
      </dgm:prSet>
      <dgm:spPr/>
    </dgm:pt>
    <dgm:pt modelId="{41419A3A-6940-B14B-A369-2E2355411D4F}" type="pres">
      <dgm:prSet presAssocID="{8148AEB1-5E42-4EA5-889B-4BC4747FF9AF}" presName="FourConn_2-3" presStyleLbl="fgAccFollowNode1" presStyleIdx="1" presStyleCnt="3">
        <dgm:presLayoutVars>
          <dgm:bulletEnabled val="1"/>
        </dgm:presLayoutVars>
      </dgm:prSet>
      <dgm:spPr/>
    </dgm:pt>
    <dgm:pt modelId="{D9F811EA-416D-2F4C-BB19-7C1A3E01E425}" type="pres">
      <dgm:prSet presAssocID="{8148AEB1-5E42-4EA5-889B-4BC4747FF9AF}" presName="FourConn_3-4" presStyleLbl="fgAccFollowNode1" presStyleIdx="2" presStyleCnt="3">
        <dgm:presLayoutVars>
          <dgm:bulletEnabled val="1"/>
        </dgm:presLayoutVars>
      </dgm:prSet>
      <dgm:spPr/>
    </dgm:pt>
    <dgm:pt modelId="{C4276B40-BDDD-4946-9296-96DC60F9296A}" type="pres">
      <dgm:prSet presAssocID="{8148AEB1-5E42-4EA5-889B-4BC4747FF9AF}" presName="FourNodes_1_text" presStyleLbl="node1" presStyleIdx="3" presStyleCnt="4">
        <dgm:presLayoutVars>
          <dgm:bulletEnabled val="1"/>
        </dgm:presLayoutVars>
      </dgm:prSet>
      <dgm:spPr/>
    </dgm:pt>
    <dgm:pt modelId="{662761FF-F40B-5544-8FC1-3FFEA15B82D8}" type="pres">
      <dgm:prSet presAssocID="{8148AEB1-5E42-4EA5-889B-4BC4747FF9AF}" presName="FourNodes_2_text" presStyleLbl="node1" presStyleIdx="3" presStyleCnt="4">
        <dgm:presLayoutVars>
          <dgm:bulletEnabled val="1"/>
        </dgm:presLayoutVars>
      </dgm:prSet>
      <dgm:spPr/>
    </dgm:pt>
    <dgm:pt modelId="{C5534EAE-E460-0C4B-8AE3-56AF074C3989}" type="pres">
      <dgm:prSet presAssocID="{8148AEB1-5E42-4EA5-889B-4BC4747FF9AF}" presName="FourNodes_3_text" presStyleLbl="node1" presStyleIdx="3" presStyleCnt="4">
        <dgm:presLayoutVars>
          <dgm:bulletEnabled val="1"/>
        </dgm:presLayoutVars>
      </dgm:prSet>
      <dgm:spPr/>
    </dgm:pt>
    <dgm:pt modelId="{960C09E5-8BD4-D545-9C55-6A45059323C6}" type="pres">
      <dgm:prSet presAssocID="{8148AEB1-5E42-4EA5-889B-4BC4747FF9A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D84B71E-DF15-4E44-8C8D-DF9B6A0578BD}" type="presOf" srcId="{FB869F56-FAFE-4C4F-89BD-66A2AE0F949A}" destId="{662761FF-F40B-5544-8FC1-3FFEA15B82D8}" srcOrd="1" destOrd="0" presId="urn:microsoft.com/office/officeart/2005/8/layout/vProcess5"/>
    <dgm:cxn modelId="{38B99622-AC44-014F-B41A-752794D22CD1}" type="presOf" srcId="{52F4C12D-79F6-4410-96B6-64C7D7DB024C}" destId="{960C09E5-8BD4-D545-9C55-6A45059323C6}" srcOrd="1" destOrd="0" presId="urn:microsoft.com/office/officeart/2005/8/layout/vProcess5"/>
    <dgm:cxn modelId="{1CC4FB29-09F3-6C43-8514-DFFB67A67C05}" type="presOf" srcId="{CE11D443-5991-42CC-9B3B-2755B71F948E}" destId="{C5534EAE-E460-0C4B-8AE3-56AF074C3989}" srcOrd="1" destOrd="0" presId="urn:microsoft.com/office/officeart/2005/8/layout/vProcess5"/>
    <dgm:cxn modelId="{A628E040-CE22-A24A-B0AD-3A3380857FC4}" type="presOf" srcId="{751C4F01-3022-4017-9F98-48ADEA951F8A}" destId="{33CF03A8-82E3-B64B-86AD-944EBDB941A2}" srcOrd="0" destOrd="0" presId="urn:microsoft.com/office/officeart/2005/8/layout/vProcess5"/>
    <dgm:cxn modelId="{BDF9C64A-7F7D-4BE6-9F86-D5A77A39A02B}" srcId="{8148AEB1-5E42-4EA5-889B-4BC4747FF9AF}" destId="{FB869F56-FAFE-4C4F-89BD-66A2AE0F949A}" srcOrd="1" destOrd="0" parTransId="{2876D8E1-965A-49C4-A6DC-C9883CD8E146}" sibTransId="{1FE26F00-37E3-46CF-B899-6DD4D4FFFDCE}"/>
    <dgm:cxn modelId="{8AAF756B-50DC-4CBF-BB43-73E40AC61053}" srcId="{8148AEB1-5E42-4EA5-889B-4BC4747FF9AF}" destId="{751C4F01-3022-4017-9F98-48ADEA951F8A}" srcOrd="0" destOrd="0" parTransId="{E1001250-BBCA-4A0D-8297-6C58A2C207B9}" sibTransId="{77FE3850-756C-466F-B131-38568F3F0BEE}"/>
    <dgm:cxn modelId="{2FD60F81-302D-2A4A-AB24-F6B43FEEE12F}" type="presOf" srcId="{1FE26F00-37E3-46CF-B899-6DD4D4FFFDCE}" destId="{41419A3A-6940-B14B-A369-2E2355411D4F}" srcOrd="0" destOrd="0" presId="urn:microsoft.com/office/officeart/2005/8/layout/vProcess5"/>
    <dgm:cxn modelId="{94D18F8B-8047-F746-B465-17187EFEFB74}" type="presOf" srcId="{52F4C12D-79F6-4410-96B6-64C7D7DB024C}" destId="{591180BE-27B3-994F-B6A5-0909CB4F9D65}" srcOrd="0" destOrd="0" presId="urn:microsoft.com/office/officeart/2005/8/layout/vProcess5"/>
    <dgm:cxn modelId="{E4CAA59E-FDEF-8F4E-B670-99AE998F257F}" type="presOf" srcId="{CE11D443-5991-42CC-9B3B-2755B71F948E}" destId="{DA1026DE-CDEB-2647-8B1E-1D257CD545C8}" srcOrd="0" destOrd="0" presId="urn:microsoft.com/office/officeart/2005/8/layout/vProcess5"/>
    <dgm:cxn modelId="{E4BD5BB9-E722-4724-AED0-352F9D08AC26}" srcId="{8148AEB1-5E42-4EA5-889B-4BC4747FF9AF}" destId="{CE11D443-5991-42CC-9B3B-2755B71F948E}" srcOrd="2" destOrd="0" parTransId="{BB7E11D1-18C4-46D0-95DE-750CE616A6C3}" sibTransId="{F549670A-09CE-4199-BDE4-9E07401FD812}"/>
    <dgm:cxn modelId="{7E76D0C8-F6FB-3D43-9C70-E5DFFB65724C}" type="presOf" srcId="{F549670A-09CE-4199-BDE4-9E07401FD812}" destId="{D9F811EA-416D-2F4C-BB19-7C1A3E01E425}" srcOrd="0" destOrd="0" presId="urn:microsoft.com/office/officeart/2005/8/layout/vProcess5"/>
    <dgm:cxn modelId="{EFF06FCB-C09C-3744-AECE-D5D5AEF45DE0}" type="presOf" srcId="{8148AEB1-5E42-4EA5-889B-4BC4747FF9AF}" destId="{5FDAC3C2-2052-8548-8885-C2C510FF1E1E}" srcOrd="0" destOrd="0" presId="urn:microsoft.com/office/officeart/2005/8/layout/vProcess5"/>
    <dgm:cxn modelId="{75828DD1-3261-AA4B-B239-38304BDACE13}" type="presOf" srcId="{751C4F01-3022-4017-9F98-48ADEA951F8A}" destId="{C4276B40-BDDD-4946-9296-96DC60F9296A}" srcOrd="1" destOrd="0" presId="urn:microsoft.com/office/officeart/2005/8/layout/vProcess5"/>
    <dgm:cxn modelId="{2052C3DD-9C02-4CE5-B8DA-4CD4FF5B05C4}" srcId="{8148AEB1-5E42-4EA5-889B-4BC4747FF9AF}" destId="{52F4C12D-79F6-4410-96B6-64C7D7DB024C}" srcOrd="3" destOrd="0" parTransId="{8770F554-142A-4E00-AB27-FE19C304F465}" sibTransId="{F427FF87-B5E3-4BF0-A504-7251002B4517}"/>
    <dgm:cxn modelId="{75F467E2-E399-794B-A3EE-BE47E08AB520}" type="presOf" srcId="{77FE3850-756C-466F-B131-38568F3F0BEE}" destId="{EAAF1582-E94D-C64E-A5D4-836B54CADE25}" srcOrd="0" destOrd="0" presId="urn:microsoft.com/office/officeart/2005/8/layout/vProcess5"/>
    <dgm:cxn modelId="{0542FCF8-114D-8348-99AF-887FF1A45CE2}" type="presOf" srcId="{FB869F56-FAFE-4C4F-89BD-66A2AE0F949A}" destId="{611D3515-0E86-D244-87C3-C4DB1AC1BD01}" srcOrd="0" destOrd="0" presId="urn:microsoft.com/office/officeart/2005/8/layout/vProcess5"/>
    <dgm:cxn modelId="{3E905E83-F791-C64F-8FE2-4D27A1026FE0}" type="presParOf" srcId="{5FDAC3C2-2052-8548-8885-C2C510FF1E1E}" destId="{6579E61C-6219-0B40-A0DD-28A5D45D718C}" srcOrd="0" destOrd="0" presId="urn:microsoft.com/office/officeart/2005/8/layout/vProcess5"/>
    <dgm:cxn modelId="{24BAB0BF-A37F-E444-B805-5A4BB8247A69}" type="presParOf" srcId="{5FDAC3C2-2052-8548-8885-C2C510FF1E1E}" destId="{33CF03A8-82E3-B64B-86AD-944EBDB941A2}" srcOrd="1" destOrd="0" presId="urn:microsoft.com/office/officeart/2005/8/layout/vProcess5"/>
    <dgm:cxn modelId="{E9934A10-D8AC-E443-9BD6-993B85DAB1F4}" type="presParOf" srcId="{5FDAC3C2-2052-8548-8885-C2C510FF1E1E}" destId="{611D3515-0E86-D244-87C3-C4DB1AC1BD01}" srcOrd="2" destOrd="0" presId="urn:microsoft.com/office/officeart/2005/8/layout/vProcess5"/>
    <dgm:cxn modelId="{8B95632E-B2BF-1646-B395-D814EEBD8A10}" type="presParOf" srcId="{5FDAC3C2-2052-8548-8885-C2C510FF1E1E}" destId="{DA1026DE-CDEB-2647-8B1E-1D257CD545C8}" srcOrd="3" destOrd="0" presId="urn:microsoft.com/office/officeart/2005/8/layout/vProcess5"/>
    <dgm:cxn modelId="{0EF53C8D-02B8-9646-A45F-ED8ACFC13FE8}" type="presParOf" srcId="{5FDAC3C2-2052-8548-8885-C2C510FF1E1E}" destId="{591180BE-27B3-994F-B6A5-0909CB4F9D65}" srcOrd="4" destOrd="0" presId="urn:microsoft.com/office/officeart/2005/8/layout/vProcess5"/>
    <dgm:cxn modelId="{BBF7B38F-7C79-9E4E-88CF-653963579A76}" type="presParOf" srcId="{5FDAC3C2-2052-8548-8885-C2C510FF1E1E}" destId="{EAAF1582-E94D-C64E-A5D4-836B54CADE25}" srcOrd="5" destOrd="0" presId="urn:microsoft.com/office/officeart/2005/8/layout/vProcess5"/>
    <dgm:cxn modelId="{77C562BF-2D5D-F240-969A-E06313477AAA}" type="presParOf" srcId="{5FDAC3C2-2052-8548-8885-C2C510FF1E1E}" destId="{41419A3A-6940-B14B-A369-2E2355411D4F}" srcOrd="6" destOrd="0" presId="urn:microsoft.com/office/officeart/2005/8/layout/vProcess5"/>
    <dgm:cxn modelId="{39EC31B1-DAD0-5F46-8368-5E6A0412DCA9}" type="presParOf" srcId="{5FDAC3C2-2052-8548-8885-C2C510FF1E1E}" destId="{D9F811EA-416D-2F4C-BB19-7C1A3E01E425}" srcOrd="7" destOrd="0" presId="urn:microsoft.com/office/officeart/2005/8/layout/vProcess5"/>
    <dgm:cxn modelId="{DEB10B50-F331-3049-BAFE-CFB312BF8E7B}" type="presParOf" srcId="{5FDAC3C2-2052-8548-8885-C2C510FF1E1E}" destId="{C4276B40-BDDD-4946-9296-96DC60F9296A}" srcOrd="8" destOrd="0" presId="urn:microsoft.com/office/officeart/2005/8/layout/vProcess5"/>
    <dgm:cxn modelId="{2A9593E0-8A52-DD4A-9A52-126EC9684E45}" type="presParOf" srcId="{5FDAC3C2-2052-8548-8885-C2C510FF1E1E}" destId="{662761FF-F40B-5544-8FC1-3FFEA15B82D8}" srcOrd="9" destOrd="0" presId="urn:microsoft.com/office/officeart/2005/8/layout/vProcess5"/>
    <dgm:cxn modelId="{02856039-625A-8941-B8FF-F1C1163F55E3}" type="presParOf" srcId="{5FDAC3C2-2052-8548-8885-C2C510FF1E1E}" destId="{C5534EAE-E460-0C4B-8AE3-56AF074C3989}" srcOrd="10" destOrd="0" presId="urn:microsoft.com/office/officeart/2005/8/layout/vProcess5"/>
    <dgm:cxn modelId="{78BBCE89-4E5E-D943-9DC8-1693E98D3123}" type="presParOf" srcId="{5FDAC3C2-2052-8548-8885-C2C510FF1E1E}" destId="{960C09E5-8BD4-D545-9C55-6A45059323C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B07D63-0C23-4DB2-BF98-23F147BA7C7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6BDEB1-9764-46FF-A5FE-6D9FCCD751B5}">
      <dgm:prSet/>
      <dgm:spPr/>
      <dgm:t>
        <a:bodyPr/>
        <a:lstStyle/>
        <a:p>
          <a:r>
            <a:rPr lang="en-US" dirty="0"/>
            <a:t>Market analysts and researchers can consult this data as an indicator of prices paid to farmers in coffee producing countries.</a:t>
          </a:r>
        </a:p>
      </dgm:t>
    </dgm:pt>
    <dgm:pt modelId="{32D22548-9947-4AAA-9AE4-29411C32057C}" type="parTrans" cxnId="{A7D617DC-E2E4-435F-9CB7-BB8D7A59C9D4}">
      <dgm:prSet/>
      <dgm:spPr/>
      <dgm:t>
        <a:bodyPr/>
        <a:lstStyle/>
        <a:p>
          <a:endParaRPr lang="en-US"/>
        </a:p>
      </dgm:t>
    </dgm:pt>
    <dgm:pt modelId="{FA555C2B-713A-4D08-955F-25528E806781}" type="sibTrans" cxnId="{A7D617DC-E2E4-435F-9CB7-BB8D7A59C9D4}">
      <dgm:prSet/>
      <dgm:spPr/>
      <dgm:t>
        <a:bodyPr/>
        <a:lstStyle/>
        <a:p>
          <a:endParaRPr lang="en-US"/>
        </a:p>
      </dgm:t>
    </dgm:pt>
    <dgm:pt modelId="{02BCC79A-EA8B-3943-9FE4-0DC56396E109}">
      <dgm:prSet/>
      <dgm:spPr/>
      <dgm:t>
        <a:bodyPr/>
        <a:lstStyle/>
        <a:p>
          <a:r>
            <a:rPr lang="en-GB" dirty="0"/>
            <a:t>Understand the top 5 importing and exporting countries.</a:t>
          </a:r>
        </a:p>
      </dgm:t>
    </dgm:pt>
    <dgm:pt modelId="{3E28D05E-384F-CA4E-86F8-AC15089D2790}" type="parTrans" cxnId="{01A070C3-FF24-2141-87C8-CFE61C997FA6}">
      <dgm:prSet/>
      <dgm:spPr/>
    </dgm:pt>
    <dgm:pt modelId="{1950C648-8D6F-D34E-B7C3-BD5309865125}" type="sibTrans" cxnId="{01A070C3-FF24-2141-87C8-CFE61C997FA6}">
      <dgm:prSet/>
      <dgm:spPr/>
    </dgm:pt>
    <dgm:pt modelId="{707212D2-BE08-1C4E-A654-9A88F55EFD7C}">
      <dgm:prSet/>
      <dgm:spPr/>
      <dgm:t>
        <a:bodyPr/>
        <a:lstStyle/>
        <a:p>
          <a:r>
            <a:rPr lang="en-GB" dirty="0"/>
            <a:t>Commodity experts can create statistical reports using this data. </a:t>
          </a:r>
        </a:p>
      </dgm:t>
    </dgm:pt>
    <dgm:pt modelId="{D001E982-3020-C642-BE22-B0A1D7589BA7}" type="parTrans" cxnId="{097139D1-6FDB-204E-B882-9F2A62DFF697}">
      <dgm:prSet/>
      <dgm:spPr/>
    </dgm:pt>
    <dgm:pt modelId="{3FBD741F-1900-684A-A449-F5E6FAC19528}" type="sibTrans" cxnId="{097139D1-6FDB-204E-B882-9F2A62DFF697}">
      <dgm:prSet/>
      <dgm:spPr/>
    </dgm:pt>
    <dgm:pt modelId="{70485552-DCA7-1B43-87AA-703B476098A7}" type="pres">
      <dgm:prSet presAssocID="{43B07D63-0C23-4DB2-BF98-23F147BA7C75}" presName="linear" presStyleCnt="0">
        <dgm:presLayoutVars>
          <dgm:animLvl val="lvl"/>
          <dgm:resizeHandles val="exact"/>
        </dgm:presLayoutVars>
      </dgm:prSet>
      <dgm:spPr/>
    </dgm:pt>
    <dgm:pt modelId="{13BD0471-270D-BB46-BF55-5E2859B576E6}" type="pres">
      <dgm:prSet presAssocID="{3A6BDEB1-9764-46FF-A5FE-6D9FCCD751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CEF9DDF-C0C4-9D47-8CBD-520E4D58A360}" type="pres">
      <dgm:prSet presAssocID="{FA555C2B-713A-4D08-955F-25528E806781}" presName="spacer" presStyleCnt="0"/>
      <dgm:spPr/>
    </dgm:pt>
    <dgm:pt modelId="{403C353F-304F-D94A-8545-E4AA4428D2D3}" type="pres">
      <dgm:prSet presAssocID="{707212D2-BE08-1C4E-A654-9A88F55EFD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D4A653-0804-CB4B-AC52-62A94AD61733}" type="pres">
      <dgm:prSet presAssocID="{3FBD741F-1900-684A-A449-F5E6FAC19528}" presName="spacer" presStyleCnt="0"/>
      <dgm:spPr/>
    </dgm:pt>
    <dgm:pt modelId="{4BF3E7BE-AC42-C64D-951F-7156AFA0A4C4}" type="pres">
      <dgm:prSet presAssocID="{02BCC79A-EA8B-3943-9FE4-0DC56396E10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190DD01-564F-1345-9539-0796A4508191}" type="presOf" srcId="{02BCC79A-EA8B-3943-9FE4-0DC56396E109}" destId="{4BF3E7BE-AC42-C64D-951F-7156AFA0A4C4}" srcOrd="0" destOrd="0" presId="urn:microsoft.com/office/officeart/2005/8/layout/vList2"/>
    <dgm:cxn modelId="{E89FE03D-6053-4447-8587-F18AE79C8092}" type="presOf" srcId="{707212D2-BE08-1C4E-A654-9A88F55EFD7C}" destId="{403C353F-304F-D94A-8545-E4AA4428D2D3}" srcOrd="0" destOrd="0" presId="urn:microsoft.com/office/officeart/2005/8/layout/vList2"/>
    <dgm:cxn modelId="{CC6111AE-EE77-2E4F-9C0C-91DA7C701EE3}" type="presOf" srcId="{43B07D63-0C23-4DB2-BF98-23F147BA7C75}" destId="{70485552-DCA7-1B43-87AA-703B476098A7}" srcOrd="0" destOrd="0" presId="urn:microsoft.com/office/officeart/2005/8/layout/vList2"/>
    <dgm:cxn modelId="{01A070C3-FF24-2141-87C8-CFE61C997FA6}" srcId="{43B07D63-0C23-4DB2-BF98-23F147BA7C75}" destId="{02BCC79A-EA8B-3943-9FE4-0DC56396E109}" srcOrd="2" destOrd="0" parTransId="{3E28D05E-384F-CA4E-86F8-AC15089D2790}" sibTransId="{1950C648-8D6F-D34E-B7C3-BD5309865125}"/>
    <dgm:cxn modelId="{097139D1-6FDB-204E-B882-9F2A62DFF697}" srcId="{43B07D63-0C23-4DB2-BF98-23F147BA7C75}" destId="{707212D2-BE08-1C4E-A654-9A88F55EFD7C}" srcOrd="1" destOrd="0" parTransId="{D001E982-3020-C642-BE22-B0A1D7589BA7}" sibTransId="{3FBD741F-1900-684A-A449-F5E6FAC19528}"/>
    <dgm:cxn modelId="{A7D617DC-E2E4-435F-9CB7-BB8D7A59C9D4}" srcId="{43B07D63-0C23-4DB2-BF98-23F147BA7C75}" destId="{3A6BDEB1-9764-46FF-A5FE-6D9FCCD751B5}" srcOrd="0" destOrd="0" parTransId="{32D22548-9947-4AAA-9AE4-29411C32057C}" sibTransId="{FA555C2B-713A-4D08-955F-25528E806781}"/>
    <dgm:cxn modelId="{DD5DBBEA-A72A-C94E-A890-2718CA441624}" type="presOf" srcId="{3A6BDEB1-9764-46FF-A5FE-6D9FCCD751B5}" destId="{13BD0471-270D-BB46-BF55-5E2859B576E6}" srcOrd="0" destOrd="0" presId="urn:microsoft.com/office/officeart/2005/8/layout/vList2"/>
    <dgm:cxn modelId="{FADD5D34-9EB0-834D-910D-79B89429C626}" type="presParOf" srcId="{70485552-DCA7-1B43-87AA-703B476098A7}" destId="{13BD0471-270D-BB46-BF55-5E2859B576E6}" srcOrd="0" destOrd="0" presId="urn:microsoft.com/office/officeart/2005/8/layout/vList2"/>
    <dgm:cxn modelId="{1DAE6E7E-D402-4F4F-A762-C952A8BB08E0}" type="presParOf" srcId="{70485552-DCA7-1B43-87AA-703B476098A7}" destId="{4CEF9DDF-C0C4-9D47-8CBD-520E4D58A360}" srcOrd="1" destOrd="0" presId="urn:microsoft.com/office/officeart/2005/8/layout/vList2"/>
    <dgm:cxn modelId="{3028CEC7-2F2D-1C42-8CCC-4BA6F01072D2}" type="presParOf" srcId="{70485552-DCA7-1B43-87AA-703B476098A7}" destId="{403C353F-304F-D94A-8545-E4AA4428D2D3}" srcOrd="2" destOrd="0" presId="urn:microsoft.com/office/officeart/2005/8/layout/vList2"/>
    <dgm:cxn modelId="{A7B71DF2-0EDB-1646-9707-4E4D10346267}" type="presParOf" srcId="{70485552-DCA7-1B43-87AA-703B476098A7}" destId="{A7D4A653-0804-CB4B-AC52-62A94AD61733}" srcOrd="3" destOrd="0" presId="urn:microsoft.com/office/officeart/2005/8/layout/vList2"/>
    <dgm:cxn modelId="{D6934A41-D237-1D46-B650-25E448C12E93}" type="presParOf" srcId="{70485552-DCA7-1B43-87AA-703B476098A7}" destId="{4BF3E7BE-AC42-C64D-951F-7156AFA0A4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F03A8-82E3-B64B-86AD-944EBDB941A2}">
      <dsp:nvSpPr>
        <dsp:cNvPr id="0" name=""/>
        <dsp:cNvSpPr/>
      </dsp:nvSpPr>
      <dsp:spPr>
        <a:xfrm>
          <a:off x="0" y="0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The number of </a:t>
          </a:r>
          <a:r>
            <a:rPr lang="en-AU" sz="1900" b="0" kern="1200" dirty="0"/>
            <a:t>countries producing (exporting) coffee and what volume?	</a:t>
          </a:r>
          <a:endParaRPr lang="en-US" sz="1900" kern="1200" dirty="0"/>
        </a:p>
      </dsp:txBody>
      <dsp:txXfrm>
        <a:off x="22351" y="22351"/>
        <a:ext cx="7984280" cy="718409"/>
      </dsp:txXfrm>
    </dsp:sp>
    <dsp:sp modelId="{611D3515-0E86-D244-87C3-C4DB1AC1BD01}">
      <dsp:nvSpPr>
        <dsp:cNvPr id="0" name=""/>
        <dsp:cNvSpPr/>
      </dsp:nvSpPr>
      <dsp:spPr>
        <a:xfrm>
          <a:off x="743048" y="901859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2564293"/>
            <a:satOff val="2735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The number of </a:t>
          </a:r>
          <a:r>
            <a:rPr lang="en-AU" sz="1900" b="0" kern="1200" dirty="0"/>
            <a:t>countries buying (importing) coffee and what volume?</a:t>
          </a:r>
          <a:endParaRPr lang="en-US" sz="1900" kern="1200" dirty="0"/>
        </a:p>
      </dsp:txBody>
      <dsp:txXfrm>
        <a:off x="765399" y="924210"/>
        <a:ext cx="7588447" cy="718409"/>
      </dsp:txXfrm>
    </dsp:sp>
    <dsp:sp modelId="{DA1026DE-CDEB-2647-8B1E-1D257CD545C8}">
      <dsp:nvSpPr>
        <dsp:cNvPr id="0" name=""/>
        <dsp:cNvSpPr/>
      </dsp:nvSpPr>
      <dsp:spPr>
        <a:xfrm>
          <a:off x="1475006" y="1803718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5128586"/>
            <a:satOff val="5470"/>
            <a:lumOff val="17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Price paid to growers.</a:t>
          </a:r>
          <a:endParaRPr lang="en-US" sz="1900" kern="1200" dirty="0"/>
        </a:p>
      </dsp:txBody>
      <dsp:txXfrm>
        <a:off x="1497357" y="1826069"/>
        <a:ext cx="7599537" cy="718409"/>
      </dsp:txXfrm>
    </dsp:sp>
    <dsp:sp modelId="{591180BE-27B3-994F-B6A5-0909CB4F9D65}">
      <dsp:nvSpPr>
        <dsp:cNvPr id="0" name=""/>
        <dsp:cNvSpPr/>
      </dsp:nvSpPr>
      <dsp:spPr>
        <a:xfrm>
          <a:off x="2218055" y="2705578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b="0" kern="1200" dirty="0"/>
            <a:t>Retail price.	</a:t>
          </a:r>
          <a:endParaRPr lang="en-US" sz="1900" kern="1200" dirty="0"/>
        </a:p>
      </dsp:txBody>
      <dsp:txXfrm>
        <a:off x="2240406" y="2727929"/>
        <a:ext cx="7588447" cy="718409"/>
      </dsp:txXfrm>
    </dsp:sp>
    <dsp:sp modelId="{EAAF1582-E94D-C64E-A5D4-836B54CADE25}">
      <dsp:nvSpPr>
        <dsp:cNvPr id="0" name=""/>
        <dsp:cNvSpPr/>
      </dsp:nvSpPr>
      <dsp:spPr>
        <a:xfrm>
          <a:off x="8376198" y="584474"/>
          <a:ext cx="496022" cy="496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487803" y="584474"/>
        <a:ext cx="272812" cy="373257"/>
      </dsp:txXfrm>
    </dsp:sp>
    <dsp:sp modelId="{41419A3A-6940-B14B-A369-2E2355411D4F}">
      <dsp:nvSpPr>
        <dsp:cNvPr id="0" name=""/>
        <dsp:cNvSpPr/>
      </dsp:nvSpPr>
      <dsp:spPr>
        <a:xfrm>
          <a:off x="9119246" y="1486333"/>
          <a:ext cx="496022" cy="496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023077"/>
            <a:satOff val="7106"/>
            <a:lumOff val="65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023077"/>
              <a:satOff val="7106"/>
              <a:lumOff val="6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30851" y="1486333"/>
        <a:ext cx="272812" cy="373257"/>
      </dsp:txXfrm>
    </dsp:sp>
    <dsp:sp modelId="{D9F811EA-416D-2F4C-BB19-7C1A3E01E425}">
      <dsp:nvSpPr>
        <dsp:cNvPr id="0" name=""/>
        <dsp:cNvSpPr/>
      </dsp:nvSpPr>
      <dsp:spPr>
        <a:xfrm>
          <a:off x="9851204" y="2388193"/>
          <a:ext cx="496022" cy="496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8046153"/>
            <a:satOff val="14212"/>
            <a:lumOff val="13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046153"/>
              <a:satOff val="14212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62809" y="2388193"/>
        <a:ext cx="272812" cy="373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D0471-270D-BB46-BF55-5E2859B576E6}">
      <dsp:nvSpPr>
        <dsp:cNvPr id="0" name=""/>
        <dsp:cNvSpPr/>
      </dsp:nvSpPr>
      <dsp:spPr>
        <a:xfrm>
          <a:off x="0" y="657849"/>
          <a:ext cx="6373813" cy="1433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Market analysts and researchers can consult this data as an indicator of prices paid to farmers in coffee producing countries.</a:t>
          </a:r>
        </a:p>
      </dsp:txBody>
      <dsp:txXfrm>
        <a:off x="69965" y="727814"/>
        <a:ext cx="6233883" cy="1293320"/>
      </dsp:txXfrm>
    </dsp:sp>
    <dsp:sp modelId="{403C353F-304F-D94A-8545-E4AA4428D2D3}">
      <dsp:nvSpPr>
        <dsp:cNvPr id="0" name=""/>
        <dsp:cNvSpPr/>
      </dsp:nvSpPr>
      <dsp:spPr>
        <a:xfrm>
          <a:off x="0" y="2163100"/>
          <a:ext cx="6373813" cy="1433250"/>
        </a:xfrm>
        <a:prstGeom prst="roundRect">
          <a:avLst/>
        </a:prstGeom>
        <a:solidFill>
          <a:schemeClr val="accent2">
            <a:hueOff val="3846440"/>
            <a:satOff val="4103"/>
            <a:lumOff val="1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Commodity experts can create statistical reports using this data. </a:t>
          </a:r>
        </a:p>
      </dsp:txBody>
      <dsp:txXfrm>
        <a:off x="69965" y="2233065"/>
        <a:ext cx="6233883" cy="1293320"/>
      </dsp:txXfrm>
    </dsp:sp>
    <dsp:sp modelId="{4BF3E7BE-AC42-C64D-951F-7156AFA0A4C4}">
      <dsp:nvSpPr>
        <dsp:cNvPr id="0" name=""/>
        <dsp:cNvSpPr/>
      </dsp:nvSpPr>
      <dsp:spPr>
        <a:xfrm>
          <a:off x="0" y="3668350"/>
          <a:ext cx="6373813" cy="1433250"/>
        </a:xfrm>
        <a:prstGeom prst="round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Understand the top 5 importing and exporting countries.</a:t>
          </a:r>
        </a:p>
      </dsp:txBody>
      <dsp:txXfrm>
        <a:off x="69965" y="3738315"/>
        <a:ext cx="6233883" cy="1293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C3B0F-77AE-0148-98E3-F3DA03C4468B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04525-4EEA-034E-87D8-6C0CC8F0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8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te_dumlao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zUNs99PGDg0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te_dumlao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pMW4jzELQCw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umpf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images/food/coffee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te_dumlao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images/food/coffee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umpf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images/food/coffee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Photo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AU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unsplash.com</a:t>
            </a: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/@</a:t>
            </a:r>
            <a:r>
              <a:rPr lang="en-AU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nate_Dumlao</a:t>
            </a:r>
            <a:endParaRPr lang="en-AU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Nathan Dumlao</a:t>
            </a:r>
            <a:r>
              <a:rPr lang="en-AU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AU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unsplash.com</a:t>
            </a: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/photos/zUNs99PGDg0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nathan-dumlao-Y3AqmbmtLQI-unsplash.jpg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Photo by </a:t>
            </a:r>
            <a:r>
              <a:rPr lang="en-AU" dirty="0">
                <a:hlinkClick r:id="rId3"/>
              </a:rPr>
              <a:t>Nathan Dumlao</a:t>
            </a:r>
            <a:r>
              <a:rPr lang="en-AU" dirty="0"/>
              <a:t> on </a:t>
            </a:r>
            <a:r>
              <a:rPr lang="en-AU" dirty="0">
                <a:hlinkClick r:id="rId4"/>
              </a:rPr>
              <a:t>Unsplash</a:t>
            </a:r>
            <a:r>
              <a:rPr lang="en-AU" dirty="0"/>
              <a:t> </a:t>
            </a:r>
            <a:endParaRPr lang="en-AU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2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Photo by </a:t>
            </a:r>
            <a:r>
              <a:rPr lang="en-AU" dirty="0">
                <a:hlinkClick r:id="rId3"/>
              </a:rPr>
              <a:t>Nathan Dumlao</a:t>
            </a:r>
            <a:r>
              <a:rPr lang="en-AU" dirty="0"/>
              <a:t> on </a:t>
            </a:r>
            <a:r>
              <a:rPr lang="en-AU" dirty="0">
                <a:hlinkClick r:id="rId4"/>
              </a:rPr>
              <a:t>Unsplash</a:t>
            </a:r>
            <a:r>
              <a:rPr lang="en-AU" dirty="0"/>
              <a:t> </a:t>
            </a:r>
          </a:p>
          <a:p>
            <a:endParaRPr lang="en-AU" dirty="0"/>
          </a:p>
          <a:p>
            <a:r>
              <a:rPr lang="en-US" dirty="0"/>
              <a:t>Top 5 importers (our data)</a:t>
            </a:r>
          </a:p>
          <a:p>
            <a:r>
              <a:rPr lang="en-US" dirty="0"/>
              <a:t>USA, Germany, Italy, Japan, France</a:t>
            </a:r>
          </a:p>
          <a:p>
            <a:endParaRPr lang="en-US" dirty="0"/>
          </a:p>
          <a:p>
            <a:r>
              <a:rPr lang="en-US" dirty="0"/>
              <a:t>According to </a:t>
            </a:r>
            <a:r>
              <a:rPr lang="en-US" dirty="0" err="1"/>
              <a:t>Worldbank.org</a:t>
            </a:r>
            <a:r>
              <a:rPr lang="en-US" dirty="0"/>
              <a:t> in 2019</a:t>
            </a:r>
          </a:p>
          <a:p>
            <a:r>
              <a:rPr lang="en-US" dirty="0"/>
              <a:t>https://</a:t>
            </a:r>
            <a:r>
              <a:rPr lang="en-US" dirty="0" err="1"/>
              <a:t>wits.worldbank.org</a:t>
            </a:r>
            <a:r>
              <a:rPr lang="en-US" dirty="0"/>
              <a:t>/trade/</a:t>
            </a:r>
            <a:r>
              <a:rPr lang="en-US" dirty="0" err="1"/>
              <a:t>comtrade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/country/ALL/year/2019/</a:t>
            </a:r>
            <a:r>
              <a:rPr lang="en-US" dirty="0" err="1"/>
              <a:t>tradeflow</a:t>
            </a:r>
            <a:r>
              <a:rPr lang="en-US" dirty="0"/>
              <a:t>/Imports/partner/WLD/product/090111</a:t>
            </a:r>
          </a:p>
          <a:p>
            <a:endParaRPr lang="en-US" dirty="0"/>
          </a:p>
          <a:p>
            <a:r>
              <a:rPr lang="en-US" dirty="0"/>
              <a:t>European Union 6,981,706.86 US (1000USD) </a:t>
            </a:r>
          </a:p>
          <a:p>
            <a:r>
              <a:rPr lang="en-US" dirty="0"/>
              <a:t>USA 4,383,151.39 US</a:t>
            </a:r>
          </a:p>
          <a:p>
            <a:r>
              <a:rPr lang="en-US" dirty="0"/>
              <a:t>Germany 2,414,505.16 US</a:t>
            </a:r>
          </a:p>
          <a:p>
            <a:r>
              <a:rPr lang="en-US" dirty="0"/>
              <a:t>Italy 1,358,782.96 US</a:t>
            </a:r>
          </a:p>
          <a:p>
            <a:r>
              <a:rPr lang="en-US" dirty="0"/>
              <a:t>Japan 1,139,560.46 US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Switzerland</a:t>
            </a:r>
          </a:p>
          <a:p>
            <a:r>
              <a:rPr lang="en-US" dirty="0"/>
              <a:t>France 558,163.00</a:t>
            </a:r>
          </a:p>
          <a:p>
            <a:endParaRPr lang="en-US" dirty="0"/>
          </a:p>
          <a:p>
            <a:r>
              <a:rPr lang="en-US" dirty="0"/>
              <a:t>Average exchange rate 2019 1.436 AUD</a:t>
            </a:r>
          </a:p>
          <a:p>
            <a:endParaRPr lang="en-AU" dirty="0"/>
          </a:p>
          <a:p>
            <a:endParaRPr lang="en-AU" dirty="0"/>
          </a:p>
          <a:p>
            <a:r>
              <a:rPr lang="en-US" dirty="0"/>
              <a:t>Our data</a:t>
            </a:r>
          </a:p>
          <a:p>
            <a:r>
              <a:rPr lang="en-US" dirty="0"/>
              <a:t>Upward import trends </a:t>
            </a:r>
          </a:p>
          <a:p>
            <a:r>
              <a:rPr lang="en-US" dirty="0"/>
              <a:t>Belgium (keep in mind up to 1998 combined Belgium-Luxembourg, then separate)</a:t>
            </a:r>
          </a:p>
          <a:p>
            <a:r>
              <a:rPr lang="en-US" dirty="0"/>
              <a:t>Bulgaria, Cyprus, Czechia, Finland, France, Germany, Greece, Ireland, Italy, Latvia, Lithuania, Luxembourg, Netherlands, </a:t>
            </a:r>
          </a:p>
          <a:p>
            <a:r>
              <a:rPr lang="en-US" dirty="0"/>
              <a:t>Poland, Portugal, Romania, Slovakia, Slovenia, Spain, Sweden, Japan, Russian federation, Switzerland, Tunisia, UK, USA</a:t>
            </a:r>
          </a:p>
          <a:p>
            <a:endParaRPr lang="en-US" dirty="0"/>
          </a:p>
          <a:p>
            <a:r>
              <a:rPr lang="en-US" dirty="0"/>
              <a:t>30 European countries, Japan, USA, Tunisia Russia</a:t>
            </a:r>
          </a:p>
          <a:p>
            <a:endParaRPr lang="en-US" dirty="0"/>
          </a:p>
          <a:p>
            <a:r>
              <a:rPr lang="en-US" dirty="0"/>
              <a:t>http://127.0.0.1:5000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The number of </a:t>
            </a:r>
            <a:r>
              <a:rPr lang="en-AU" b="0" dirty="0"/>
              <a:t>countries buying (importing) coffee and what volume?	</a:t>
            </a:r>
            <a:endParaRPr lang="en-US" dirty="0"/>
          </a:p>
          <a:p>
            <a:endParaRPr lang="en-US" dirty="0"/>
          </a:p>
          <a:p>
            <a:r>
              <a:rPr lang="en-US" dirty="0"/>
              <a:t>1990-2019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Imports (35 countries)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Countries, continents, volume in Thousand 60kg bags, Information derived from monthly reports.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(Keep in mind that 60kg is 132.277 pounds i.e. 1 kg = 2.20462 pounds)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Photo by </a:t>
            </a:r>
            <a:r>
              <a:rPr lang="en-AU" dirty="0">
                <a:hlinkClick r:id="rId3"/>
              </a:rPr>
              <a:t>Christina Rumpf</a:t>
            </a:r>
            <a:r>
              <a:rPr lang="en-AU" dirty="0"/>
              <a:t> on </a:t>
            </a:r>
            <a:r>
              <a:rPr lang="en-AU" dirty="0">
                <a:hlinkClick r:id="rId4"/>
              </a:rPr>
              <a:t>Unsplash</a:t>
            </a:r>
            <a:r>
              <a:rPr lang="en-A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08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Price paid to growers (62 countries)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 cents/</a:t>
            </a:r>
            <a:r>
              <a:rPr lang="en-US" dirty="0" err="1"/>
              <a:t>lb</a:t>
            </a:r>
            <a:r>
              <a:rPr lang="en-US" dirty="0"/>
              <a:t> as an annual average. (Keep in mind that 60kg is 132.277 pounds i.e. 1 kg = 2.20462 pounds)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Avg price paid to to grower at farmgate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OR min price guaranteed by the gov to the grower by form and weight reported in the national currency in which the coffee is purchased, converted to US cents/lb.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Coffee-type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Colombian Mild(27/62 countries)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Other </a:t>
            </a:r>
            <a:r>
              <a:rPr lang="en-US" dirty="0" err="1"/>
              <a:t>milds</a:t>
            </a:r>
            <a:r>
              <a:rPr lang="en-US" dirty="0"/>
              <a:t>(27/62 countries)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Brazilian Naturals(27/62 countries)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Robustas</a:t>
            </a:r>
            <a:r>
              <a:rPr lang="en-US" dirty="0"/>
              <a:t>(27/62 countries)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Vietnam could leverage with buyers to pay more considering export volume and price paid to 2 other countries that had high export volumes</a:t>
            </a:r>
          </a:p>
          <a:p>
            <a:endParaRPr lang="en-US" dirty="0"/>
          </a:p>
          <a:p>
            <a:r>
              <a:rPr lang="en-US" dirty="0"/>
              <a:t>Spikes 1997 2011</a:t>
            </a:r>
          </a:p>
          <a:p>
            <a:r>
              <a:rPr lang="en-US" dirty="0"/>
              <a:t>Dips &gt;1998 and after 2011</a:t>
            </a:r>
          </a:p>
          <a:p>
            <a:endParaRPr lang="en-US" dirty="0"/>
          </a:p>
          <a:p>
            <a:r>
              <a:rPr lang="en-US" dirty="0"/>
              <a:t>Burundi 2010, no trade data? did trade stop for those countries?</a:t>
            </a:r>
          </a:p>
          <a:p>
            <a:r>
              <a:rPr lang="en-US" dirty="0"/>
              <a:t>Other countries missing years of data</a:t>
            </a:r>
          </a:p>
          <a:p>
            <a:endParaRPr lang="en-US" dirty="0"/>
          </a:p>
          <a:p>
            <a:r>
              <a:rPr lang="en-US" dirty="0"/>
              <a:t>Upward price trends Bolivia, Togo, Dominican republic,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3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Photo by </a:t>
            </a:r>
            <a:r>
              <a:rPr lang="en-AU" dirty="0">
                <a:hlinkClick r:id="rId3"/>
              </a:rPr>
              <a:t>Nathan Dumlao</a:t>
            </a:r>
            <a:r>
              <a:rPr lang="en-AU" dirty="0"/>
              <a:t> on </a:t>
            </a:r>
            <a:r>
              <a:rPr lang="en-AU" dirty="0">
                <a:hlinkClick r:id="rId4"/>
              </a:rPr>
              <a:t>Unsplash</a:t>
            </a:r>
            <a:r>
              <a:rPr lang="en-A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35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Retail price (28 countries)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(Global price of coffee)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 $/</a:t>
            </a:r>
            <a:r>
              <a:rPr lang="en-US" dirty="0" err="1"/>
              <a:t>lb</a:t>
            </a:r>
            <a:r>
              <a:rPr lang="en-US" dirty="0"/>
              <a:t> as an annual average.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Price paid by consumer to commercial distributor outlet.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53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we still have about the Global Coffee Trade.</a:t>
            </a:r>
          </a:p>
          <a:p>
            <a:endParaRPr lang="en-US" dirty="0"/>
          </a:p>
          <a:p>
            <a:r>
              <a:rPr lang="en-US" dirty="0"/>
              <a:t>Type of coffee and global trends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Robustas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Arabica (Brazilian Naturals, Other </a:t>
            </a:r>
            <a:r>
              <a:rPr lang="en-US" dirty="0" err="1"/>
              <a:t>Milds</a:t>
            </a:r>
            <a:r>
              <a:rPr lang="en-US" dirty="0"/>
              <a:t>, Colombian </a:t>
            </a:r>
            <a:r>
              <a:rPr lang="en-US" dirty="0" err="1"/>
              <a:t>Milds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Regional exports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Africa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Asia &amp; Oceania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Central America &amp; Mexico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South America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Impact of adverse weather, global fertilizer costs.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How is the retail price determined?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28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by the scope of the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 of countries.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values e.g. pounds instead of kg, Us cents and dollars instead of the same or AUD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Information regarding what price guarantee by gov’s to growers based on their national currency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Understanding the ICO’s aggregation of values for analytical purposes as it does not represent production on the ground with individual countries.</a:t>
            </a:r>
          </a:p>
          <a:p>
            <a:endParaRPr lang="en-US" dirty="0"/>
          </a:p>
          <a:p>
            <a:r>
              <a:rPr lang="en-US" dirty="0"/>
              <a:t>Conclusion is that global demand for coffee (coffee consumption) is being impacted by: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 decelerating global economic growth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rising cost of living</a:t>
            </a:r>
          </a:p>
          <a:p>
            <a:pPr marL="0" indent="0">
              <a:buFontTx/>
              <a:buNone/>
            </a:pPr>
            <a:r>
              <a:rPr lang="en-US" dirty="0"/>
              <a:t>Especially considering non-producing countries such as Europe.</a:t>
            </a:r>
          </a:p>
          <a:p>
            <a:endParaRPr lang="en-US" dirty="0"/>
          </a:p>
          <a:p>
            <a:r>
              <a:rPr lang="en-US" dirty="0"/>
              <a:t>Data for 2019 to present may have portrayed a very different picture.</a:t>
            </a:r>
          </a:p>
          <a:p>
            <a:endParaRPr lang="en-US" dirty="0"/>
          </a:p>
          <a:p>
            <a:r>
              <a:rPr lang="en-US" dirty="0"/>
              <a:t>Does anyone have any questions? </a:t>
            </a:r>
          </a:p>
          <a:p>
            <a:r>
              <a:rPr lang="en-US" dirty="0"/>
              <a:t>What did you like or enjoy about this story?</a:t>
            </a:r>
          </a:p>
          <a:p>
            <a:r>
              <a:rPr lang="en-US" dirty="0"/>
              <a:t>What will you remember?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8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parts to this data story.	 1990-2019, but more about the data later.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Exports (55 countries)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Imports (35 countries)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Countries, continents, volume in Thousand 60kg bags, Information derived from monthly reports.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Price paid to growers (62 countries)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 cents/</a:t>
            </a:r>
            <a:r>
              <a:rPr lang="en-US" dirty="0" err="1"/>
              <a:t>lb</a:t>
            </a:r>
            <a:r>
              <a:rPr lang="en-US" dirty="0"/>
              <a:t> as an annual average. (Keep in mind that 60kg is 132.277 pounds i.e. 1 kg = 2.20462 pounds)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Avg price paid to to grower at farmgate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OR min price guaranteed by the gov to the grower by form and weight reported in the national currency in which the coffee is purchased, converted to US cents/lb.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Coffee-type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Colombian Mild(27/62 countries)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Other </a:t>
            </a:r>
            <a:r>
              <a:rPr lang="en-US" dirty="0" err="1"/>
              <a:t>milds</a:t>
            </a:r>
            <a:r>
              <a:rPr lang="en-US" dirty="0"/>
              <a:t>(27/62 countries)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Brazilian Naturals(27/62 countries)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Robustas</a:t>
            </a:r>
            <a:r>
              <a:rPr lang="en-US" dirty="0"/>
              <a:t>(27/62 countries)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Retail price (28 countries)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(Global price of coffee)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 $/</a:t>
            </a:r>
            <a:r>
              <a:rPr lang="en-US" dirty="0" err="1"/>
              <a:t>lb</a:t>
            </a:r>
            <a:r>
              <a:rPr lang="en-US" dirty="0"/>
              <a:t> as an annual average.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Price paid by consumer to commercial distributor outlet.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8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Coffee as a discretionary item. Inflation and low economic growth, consumers buying less.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Supply factors affecting price(as a commodity)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000" dirty="0"/>
              <a:t>Climate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000" dirty="0"/>
              <a:t>inventories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000" dirty="0"/>
              <a:t>supply chain disruptions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000" dirty="0"/>
              <a:t>variations in the number of producing countries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000" dirty="0"/>
              <a:t>investment levels and productivity of key coffee-producing nations.</a:t>
            </a:r>
          </a:p>
          <a:p>
            <a:endParaRPr lang="en-US" dirty="0"/>
          </a:p>
          <a:p>
            <a:r>
              <a:rPr lang="en-US" dirty="0"/>
              <a:t>Demand for coffee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Global economic conditions and the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7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Started with a Kaggle website 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AU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www.kaggle.com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/datasets/michals22/</a:t>
            </a:r>
            <a:r>
              <a:rPr lang="en-AU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coffee-dataset?select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Coffee_domestic_consumption.csv</a:t>
            </a:r>
            <a:endParaRPr lang="en-AU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  <a:p>
            <a:r>
              <a:rPr lang="en-US" dirty="0"/>
              <a:t>Then found the International Coffee Organization</a:t>
            </a:r>
          </a:p>
          <a:p>
            <a:r>
              <a:rPr lang="en-US" dirty="0"/>
              <a:t>Selected 4 excel spreadsheets of historical data.</a:t>
            </a:r>
          </a:p>
          <a:p>
            <a:endParaRPr lang="en-US" dirty="0"/>
          </a:p>
          <a:p>
            <a:r>
              <a:rPr lang="en-US" dirty="0"/>
              <a:t>Original data source to cleaned csv. Numerous blank rows, subtitles for regions in rows, coffee type columns. Tried this in python and then excel.</a:t>
            </a:r>
          </a:p>
          <a:p>
            <a:r>
              <a:rPr lang="en-US" dirty="0"/>
              <a:t>A lot of null values, but still relevant or insightful to the story. Csv’s in cleaned resources folder.</a:t>
            </a:r>
          </a:p>
          <a:p>
            <a:endParaRPr lang="en-US" dirty="0"/>
          </a:p>
          <a:p>
            <a:r>
              <a:rPr lang="en-US" sz="2000" dirty="0"/>
              <a:t>LIMITATIONS </a:t>
            </a:r>
            <a:r>
              <a:rPr lang="en-US" dirty="0"/>
              <a:t>regarding data </a:t>
            </a:r>
            <a:r>
              <a:rPr lang="en-US" dirty="0" err="1"/>
              <a:t>e.g</a:t>
            </a:r>
            <a:r>
              <a:rPr lang="en-US" dirty="0"/>
              <a:t> reference to pounds as a weight, especially if this story is presented to an </a:t>
            </a:r>
            <a:r>
              <a:rPr lang="en-US" dirty="0" err="1"/>
              <a:t>Aus</a:t>
            </a:r>
            <a:r>
              <a:rPr lang="en-US" dirty="0"/>
              <a:t> audience.</a:t>
            </a:r>
          </a:p>
          <a:p>
            <a:endParaRPr lang="en-US" dirty="0"/>
          </a:p>
          <a:p>
            <a:r>
              <a:rPr lang="en-US" dirty="0"/>
              <a:t>Photo</a:t>
            </a:r>
          </a:p>
          <a:p>
            <a:r>
              <a:rPr lang="en-US" dirty="0"/>
              <a:t>https://</a:t>
            </a:r>
            <a:r>
              <a:rPr lang="en-US" dirty="0" err="1"/>
              <a:t>www.dreamstime.com</a:t>
            </a:r>
            <a:r>
              <a:rPr lang="en-US" dirty="0"/>
              <a:t>/photos-images/</a:t>
            </a:r>
            <a:r>
              <a:rPr lang="en-US" dirty="0" err="1"/>
              <a:t>coffee.html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25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Pivoted tables (thousand of rows e.g. country 1990, country 1991 to 2019, then next country, next csv…..crazy idea)</a:t>
            </a:r>
          </a:p>
          <a:p>
            <a:r>
              <a:rPr lang="en-US" dirty="0"/>
              <a:t>Unpivoted tables so that one row was a dictionary for a country, with </a:t>
            </a:r>
            <a:r>
              <a:rPr lang="en-US" dirty="0" err="1"/>
              <a:t>key:value</a:t>
            </a:r>
            <a:r>
              <a:rPr lang="en-US" dirty="0"/>
              <a:t> pairs being </a:t>
            </a:r>
            <a:r>
              <a:rPr lang="en-US" dirty="0" err="1"/>
              <a:t>Year:value</a:t>
            </a:r>
            <a:r>
              <a:rPr lang="en-US" dirty="0"/>
              <a:t> (volume or price) API data links.</a:t>
            </a:r>
          </a:p>
          <a:p>
            <a:r>
              <a:rPr lang="en-US" dirty="0"/>
              <a:t>Also, experimented with joins of 4 tables to create 1 file for the API.</a:t>
            </a:r>
          </a:p>
          <a:p>
            <a:endParaRPr lang="en-US" dirty="0"/>
          </a:p>
          <a:p>
            <a:r>
              <a:rPr lang="en-US" dirty="0"/>
              <a:t>Created a database.</a:t>
            </a:r>
          </a:p>
          <a:p>
            <a:r>
              <a:rPr lang="en-US" dirty="0"/>
              <a:t>Experimented with </a:t>
            </a:r>
            <a:r>
              <a:rPr lang="en-US" dirty="0" err="1"/>
              <a:t>Mongodb</a:t>
            </a:r>
            <a:r>
              <a:rPr lang="en-US" dirty="0"/>
              <a:t>.</a:t>
            </a:r>
          </a:p>
          <a:p>
            <a:r>
              <a:rPr lang="en-US" dirty="0"/>
              <a:t>Switched to SQL.</a:t>
            </a:r>
          </a:p>
          <a:p>
            <a:endParaRPr lang="en-US" dirty="0"/>
          </a:p>
          <a:p>
            <a:r>
              <a:rPr lang="en-US" dirty="0"/>
              <a:t>Had difficulty in setting up Flask API in </a:t>
            </a:r>
            <a:r>
              <a:rPr lang="en-US" dirty="0" err="1"/>
              <a:t>app.py</a:t>
            </a:r>
            <a:endParaRPr lang="en-US" dirty="0"/>
          </a:p>
          <a:p>
            <a:r>
              <a:rPr lang="en-US" dirty="0"/>
              <a:t>Had to use username and password to coffee database in </a:t>
            </a:r>
            <a:r>
              <a:rPr lang="en-US" dirty="0" err="1"/>
              <a:t>postgressql</a:t>
            </a:r>
            <a:r>
              <a:rPr lang="en-US" dirty="0"/>
              <a:t>. Very new concept.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wasn’t able to select/connect data using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Base =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automap_base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Base.prepare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autoload_with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=engine)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so no references to tables 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Coffee =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Base.classes.coffee</a:t>
            </a:r>
            <a:endParaRPr lang="en-AU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Hence had written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app.py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syntax using this methodology with no return in python experiment.</a:t>
            </a:r>
          </a:p>
          <a:p>
            <a:endParaRPr lang="en-AU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Changed to reading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sql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AU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9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http://127.0.0.1:5000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8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Photo by </a:t>
            </a:r>
            <a:r>
              <a:rPr lang="en-AU" dirty="0">
                <a:hlinkClick r:id="rId3"/>
              </a:rPr>
              <a:t>Christina Rumpf</a:t>
            </a:r>
            <a:r>
              <a:rPr lang="en-AU" dirty="0"/>
              <a:t> on </a:t>
            </a:r>
            <a:r>
              <a:rPr lang="en-AU" dirty="0">
                <a:hlinkClick r:id="rId4"/>
              </a:rPr>
              <a:t>Unsplash</a:t>
            </a:r>
            <a:r>
              <a:rPr lang="en-AU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Top 5 exporters (our data)</a:t>
            </a:r>
          </a:p>
          <a:p>
            <a:r>
              <a:rPr lang="en-US" dirty="0"/>
              <a:t>Brazil, Vietnam, Colombia, Indonesia, India</a:t>
            </a:r>
          </a:p>
          <a:p>
            <a:endParaRPr lang="en-US" dirty="0"/>
          </a:p>
          <a:p>
            <a:r>
              <a:rPr lang="en-US" dirty="0"/>
              <a:t>According to </a:t>
            </a:r>
            <a:r>
              <a:rPr lang="en-US" dirty="0" err="1"/>
              <a:t>Worldbank.org</a:t>
            </a:r>
            <a:r>
              <a:rPr lang="en-US" dirty="0"/>
              <a:t> in 2019</a:t>
            </a:r>
          </a:p>
          <a:p>
            <a:r>
              <a:rPr lang="en-US" dirty="0"/>
              <a:t>https://</a:t>
            </a:r>
            <a:r>
              <a:rPr lang="en-US" dirty="0" err="1"/>
              <a:t>wits.worldbank.org</a:t>
            </a:r>
            <a:r>
              <a:rPr lang="en-US" dirty="0"/>
              <a:t>/trade/</a:t>
            </a:r>
            <a:r>
              <a:rPr lang="en-US" dirty="0" err="1"/>
              <a:t>comtrade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/country/ALL/year/2019/</a:t>
            </a:r>
            <a:r>
              <a:rPr lang="en-US" dirty="0" err="1"/>
              <a:t>tradeflow</a:t>
            </a:r>
            <a:r>
              <a:rPr lang="en-US" dirty="0"/>
              <a:t>/Exports/partner/WLD/product/090111#:~:text=In%202019%2C%20Top%20exporters%20of,872%2C355.44K%20%2C%20355%2C766%2C000%20Kg).</a:t>
            </a:r>
          </a:p>
          <a:p>
            <a:endParaRPr lang="en-US" dirty="0"/>
          </a:p>
          <a:p>
            <a:r>
              <a:rPr lang="en-US" dirty="0"/>
              <a:t>Brazil 4,575,001.61 (1000USD) (6,569,702.31196 AUD)</a:t>
            </a:r>
          </a:p>
          <a:p>
            <a:r>
              <a:rPr lang="en-US" dirty="0"/>
              <a:t>Colombia 2,272,874.05 US </a:t>
            </a:r>
          </a:p>
          <a:p>
            <a:r>
              <a:rPr lang="en-US" dirty="0"/>
              <a:t>Vietnam 2,135,113.01 US</a:t>
            </a:r>
          </a:p>
          <a:p>
            <a:r>
              <a:rPr lang="en-US" dirty="0"/>
              <a:t>Honduras</a:t>
            </a:r>
          </a:p>
          <a:p>
            <a:r>
              <a:rPr lang="en-US" dirty="0"/>
              <a:t>Indonesia 872,355.44 US</a:t>
            </a:r>
          </a:p>
          <a:p>
            <a:r>
              <a:rPr lang="en-US" dirty="0"/>
              <a:t>Ethiopia</a:t>
            </a:r>
          </a:p>
          <a:p>
            <a:r>
              <a:rPr lang="en-US" dirty="0"/>
              <a:t>Guatemala</a:t>
            </a:r>
          </a:p>
          <a:p>
            <a:r>
              <a:rPr lang="en-US" dirty="0"/>
              <a:t>Peru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India 499,453.75 US (717,215.585 AUD)</a:t>
            </a:r>
          </a:p>
          <a:p>
            <a:endParaRPr lang="en-US" dirty="0"/>
          </a:p>
          <a:p>
            <a:r>
              <a:rPr lang="en-US" dirty="0"/>
              <a:t>Average exchange rate 2019 1.436 AUD</a:t>
            </a:r>
          </a:p>
          <a:p>
            <a:endParaRPr lang="en-US" dirty="0"/>
          </a:p>
          <a:p>
            <a:r>
              <a:rPr lang="en-US" dirty="0"/>
              <a:t>Our data </a:t>
            </a:r>
          </a:p>
          <a:p>
            <a:r>
              <a:rPr lang="en-US" dirty="0"/>
              <a:t>Upward trends: Brazil, Ethiopia, Honduras, India, Laos, Nicaragua, Peru, Timor-Leste, Uganda, Vietnam</a:t>
            </a:r>
          </a:p>
          <a:p>
            <a:endParaRPr lang="en-US" dirty="0"/>
          </a:p>
          <a:p>
            <a:r>
              <a:rPr lang="en-US" dirty="0"/>
              <a:t>Guyana 2014 rise, but small volumes</a:t>
            </a:r>
          </a:p>
          <a:p>
            <a:r>
              <a:rPr lang="en-US" dirty="0"/>
              <a:t>Nigeria 2006 rise, but small volumes</a:t>
            </a:r>
          </a:p>
          <a:p>
            <a:endParaRPr lang="en-US" dirty="0"/>
          </a:p>
          <a:p>
            <a:r>
              <a:rPr lang="en-US" dirty="0"/>
              <a:t>http://127.0.0.1:5000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The number of </a:t>
            </a:r>
            <a:r>
              <a:rPr lang="en-AU" b="0" dirty="0"/>
              <a:t>countries producing (exporting) coffee and what volume?	</a:t>
            </a:r>
            <a:endParaRPr lang="en-US" dirty="0"/>
          </a:p>
          <a:p>
            <a:endParaRPr lang="en-US" dirty="0"/>
          </a:p>
          <a:p>
            <a:r>
              <a:rPr lang="en-US" dirty="0"/>
              <a:t>1990-2019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Exports (55 countries)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Imports (35 countries)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Countries, continents, volume in Thousand 60kg bags, Information derived from monthly reports.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(Keep in mind that 60kg is 132.277 pounds i.e. 1 kg = 2.20462 pounds)=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Dominican Republic, Bolivia and Cuba, considering this volume their price to growers is similar to other large volume exporters</a:t>
            </a:r>
          </a:p>
          <a:p>
            <a:endParaRPr lang="en-US" dirty="0"/>
          </a:p>
          <a:p>
            <a:r>
              <a:rPr lang="en-US" dirty="0"/>
              <a:t>Brazil in 2019 exported 35637.358589 Thousand 60kg bags = 132.277pounds, in 2019 average annual price to growers in Us cents/pound was 90.7803</a:t>
            </a:r>
          </a:p>
          <a:p>
            <a:endParaRPr lang="en-US" dirty="0"/>
          </a:p>
          <a:p>
            <a:r>
              <a:rPr lang="en-US" dirty="0"/>
              <a:t>35637.358589 x 1000 x 132.277pounds = (4714002882.077153 x 90.7803) ~ 100 =       4 279 385 958.36 Us dollars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3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April 10,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649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4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1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5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672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0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2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April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5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April 10,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5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spc="22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.org/new_historical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5D828-D5BD-BFD8-67C8-D8D503BA6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49275"/>
            <a:ext cx="6658829" cy="1982910"/>
          </a:xfrm>
        </p:spPr>
        <p:txBody>
          <a:bodyPr anchor="b">
            <a:normAutofit/>
          </a:bodyPr>
          <a:lstStyle/>
          <a:p>
            <a:r>
              <a:rPr lang="en-US" sz="5400" dirty="0"/>
              <a:t>Global Coffee Trade </a:t>
            </a:r>
            <a:br>
              <a:rPr lang="en-US" sz="54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17439-F740-4EDC-7DAD-7BE0EBBDA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5171202"/>
            <a:ext cx="5437187" cy="9216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Cindy Wong &amp; Sandra Botica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6A0819A7-2782-AEA3-E4FB-332AB8ADF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17" r="-2" b="1943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E5440A68-E3B5-FE9F-4345-DAF1806F6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2079" b="3037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7C900-6560-DFDD-FA7E-F9FE141C8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 visualisation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5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72CF-EDCE-1F56-5F03-5753A9FA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number of </a:t>
            </a:r>
            <a:r>
              <a:rPr lang="en-AU" b="0" dirty="0"/>
              <a:t>countries buying (importing) coffee and what volume?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hart, waterfall chart&#10;&#10;Description automatically generated">
            <a:extLst>
              <a:ext uri="{FF2B5EF4-FFF2-40B4-BE49-F238E27FC236}">
                <a16:creationId xmlns:a16="http://schemas.microsoft.com/office/drawing/2014/main" id="{115A9645-BF65-5700-13A2-D939646FA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1863" y="2112963"/>
            <a:ext cx="8528275" cy="3979862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80C30-204F-54B7-1453-E627206EB770}"/>
              </a:ext>
            </a:extLst>
          </p:cNvPr>
          <p:cNvCxnSpPr>
            <a:cxnSpLocks/>
          </p:cNvCxnSpPr>
          <p:nvPr/>
        </p:nvCxnSpPr>
        <p:spPr>
          <a:xfrm flipH="1">
            <a:off x="2875548" y="2466474"/>
            <a:ext cx="5053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8974C1-9902-83DC-44AB-786644C5323A}"/>
              </a:ext>
            </a:extLst>
          </p:cNvPr>
          <p:cNvSpPr txBox="1"/>
          <p:nvPr/>
        </p:nvSpPr>
        <p:spPr>
          <a:xfrm>
            <a:off x="3380874" y="228180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United State of America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84096B-8DC2-8A0E-558D-60BAE0891CCE}"/>
              </a:ext>
            </a:extLst>
          </p:cNvPr>
          <p:cNvCxnSpPr>
            <a:cxnSpLocks/>
          </p:cNvCxnSpPr>
          <p:nvPr/>
        </p:nvCxnSpPr>
        <p:spPr>
          <a:xfrm flipH="1">
            <a:off x="3128211" y="3076074"/>
            <a:ext cx="5053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32F051-F045-7438-FCB5-D9F5D00D6464}"/>
              </a:ext>
            </a:extLst>
          </p:cNvPr>
          <p:cNvSpPr txBox="1"/>
          <p:nvPr/>
        </p:nvSpPr>
        <p:spPr>
          <a:xfrm>
            <a:off x="3552235" y="284864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Germany</a:t>
            </a:r>
          </a:p>
        </p:txBody>
      </p:sp>
      <p:pic>
        <p:nvPicPr>
          <p:cNvPr id="4" name="Graphic 3" descr="Coffee beans with solid fill">
            <a:extLst>
              <a:ext uri="{FF2B5EF4-FFF2-40B4-BE49-F238E27FC236}">
                <a16:creationId xmlns:a16="http://schemas.microsoft.com/office/drawing/2014/main" id="{D63EB806-7292-1276-BEBE-D0D65CBED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0282" y="5846649"/>
            <a:ext cx="246176" cy="246176"/>
          </a:xfrm>
          <a:prstGeom prst="rect">
            <a:avLst/>
          </a:prstGeom>
        </p:spPr>
      </p:pic>
      <p:pic>
        <p:nvPicPr>
          <p:cNvPr id="6" name="Graphic 5" descr="Coffee beans with solid fill">
            <a:extLst>
              <a:ext uri="{FF2B5EF4-FFF2-40B4-BE49-F238E27FC236}">
                <a16:creationId xmlns:a16="http://schemas.microsoft.com/office/drawing/2014/main" id="{8AA18A1E-E891-6158-6444-8DD0AFDFE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6059" y="5107195"/>
            <a:ext cx="246176" cy="246176"/>
          </a:xfrm>
          <a:prstGeom prst="rect">
            <a:avLst/>
          </a:prstGeom>
        </p:spPr>
      </p:pic>
      <p:pic>
        <p:nvPicPr>
          <p:cNvPr id="10" name="Graphic 9" descr="Coffee beans with solid fill">
            <a:extLst>
              <a:ext uri="{FF2B5EF4-FFF2-40B4-BE49-F238E27FC236}">
                <a16:creationId xmlns:a16="http://schemas.microsoft.com/office/drawing/2014/main" id="{97CED774-49C2-DCF3-84C8-B730FC74B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1517" y="5168210"/>
            <a:ext cx="246176" cy="246176"/>
          </a:xfrm>
          <a:prstGeom prst="rect">
            <a:avLst/>
          </a:prstGeom>
        </p:spPr>
      </p:pic>
      <p:pic>
        <p:nvPicPr>
          <p:cNvPr id="15" name="Graphic 14" descr="Coffee beans with solid fill">
            <a:extLst>
              <a:ext uri="{FF2B5EF4-FFF2-40B4-BE49-F238E27FC236}">
                <a16:creationId xmlns:a16="http://schemas.microsoft.com/office/drawing/2014/main" id="{E5F27F40-B670-D69D-829F-A3C02D1A3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1" y="3690435"/>
            <a:ext cx="300037" cy="3000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90D882-48F5-59D1-0CD1-3541BCD6343C}"/>
              </a:ext>
            </a:extLst>
          </p:cNvPr>
          <p:cNvSpPr txBox="1"/>
          <p:nvPr/>
        </p:nvSpPr>
        <p:spPr>
          <a:xfrm>
            <a:off x="6929438" y="3690435"/>
            <a:ext cx="18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Non _European countries</a:t>
            </a:r>
          </a:p>
        </p:txBody>
      </p:sp>
    </p:spTree>
    <p:extLst>
      <p:ext uri="{BB962C8B-B14F-4D97-AF65-F5344CB8AC3E}">
        <p14:creationId xmlns:p14="http://schemas.microsoft.com/office/powerpoint/2010/main" val="404595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Text&#10;&#10;Description automatically generated with low confidence">
            <a:extLst>
              <a:ext uri="{FF2B5EF4-FFF2-40B4-BE49-F238E27FC236}">
                <a16:creationId xmlns:a16="http://schemas.microsoft.com/office/drawing/2014/main" id="{E55B1EA8-12A5-4AF0-4A11-4205FBC86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48" y="361950"/>
            <a:ext cx="5812404" cy="6010275"/>
          </a:xfrm>
        </p:spPr>
      </p:pic>
      <p:pic>
        <p:nvPicPr>
          <p:cNvPr id="16" name="Picture 15" descr="Table&#10;&#10;Description automatically generated with medium confidence">
            <a:extLst>
              <a:ext uri="{FF2B5EF4-FFF2-40B4-BE49-F238E27FC236}">
                <a16:creationId xmlns:a16="http://schemas.microsoft.com/office/drawing/2014/main" id="{933AB083-D301-B96F-87BB-41C8623C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361950"/>
            <a:ext cx="59309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2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2" name="Freeform: Shape 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6" name="Rectangle 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food, dessert&#10;&#10;Description automatically generated">
            <a:extLst>
              <a:ext uri="{FF2B5EF4-FFF2-40B4-BE49-F238E27FC236}">
                <a16:creationId xmlns:a16="http://schemas.microsoft.com/office/drawing/2014/main" id="{453CA1FB-5773-78D5-ADFA-2C897AF92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382" b="16071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57" name="Rectangle 44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D3ED3-9E4C-9156-1EBE-263C8242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Price paid to growers </a:t>
            </a:r>
            <a:r>
              <a:rPr lang="en-US" sz="6400" dirty="0" err="1"/>
              <a:t>visualisation</a:t>
            </a:r>
            <a:r>
              <a:rPr lang="en-US" sz="6400" dirty="0"/>
              <a:t>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0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232D-3E2A-B996-8BBA-979988E4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Price paid to growers.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28EB55BB-00FD-24A3-36A8-A699B8222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1862" y="2076743"/>
            <a:ext cx="8528275" cy="3979862"/>
          </a:xfr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7CDCC20-20D1-F47F-FE20-B28D42BFED70}"/>
              </a:ext>
            </a:extLst>
          </p:cNvPr>
          <p:cNvSpPr/>
          <p:nvPr/>
        </p:nvSpPr>
        <p:spPr>
          <a:xfrm>
            <a:off x="6096000" y="4066674"/>
            <a:ext cx="172453" cy="110690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Graphic 10" descr="Collision with solid fill">
            <a:extLst>
              <a:ext uri="{FF2B5EF4-FFF2-40B4-BE49-F238E27FC236}">
                <a16:creationId xmlns:a16="http://schemas.microsoft.com/office/drawing/2014/main" id="{DE84A7B3-346E-3E26-BB97-350F361D9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8550" y="3429000"/>
            <a:ext cx="276225" cy="330743"/>
          </a:xfrm>
          <a:prstGeom prst="rect">
            <a:avLst/>
          </a:prstGeom>
        </p:spPr>
      </p:pic>
      <p:pic>
        <p:nvPicPr>
          <p:cNvPr id="12" name="Graphic 11" descr="Collision with solid fill">
            <a:extLst>
              <a:ext uri="{FF2B5EF4-FFF2-40B4-BE49-F238E27FC236}">
                <a16:creationId xmlns:a16="http://schemas.microsoft.com/office/drawing/2014/main" id="{741C569B-122A-CB71-A270-5BECBE8E3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2300" y="3263628"/>
            <a:ext cx="276225" cy="330743"/>
          </a:xfrm>
          <a:prstGeom prst="rect">
            <a:avLst/>
          </a:prstGeom>
        </p:spPr>
      </p:pic>
      <p:pic>
        <p:nvPicPr>
          <p:cNvPr id="13" name="Graphic 12" descr="Collision with solid fill">
            <a:extLst>
              <a:ext uri="{FF2B5EF4-FFF2-40B4-BE49-F238E27FC236}">
                <a16:creationId xmlns:a16="http://schemas.microsoft.com/office/drawing/2014/main" id="{B8578FB9-39F2-D101-DF3C-41EEE4E53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6625" y="3263627"/>
            <a:ext cx="276225" cy="330743"/>
          </a:xfrm>
          <a:prstGeom prst="rect">
            <a:avLst/>
          </a:prstGeom>
        </p:spPr>
      </p:pic>
      <p:pic>
        <p:nvPicPr>
          <p:cNvPr id="14" name="Graphic 13" descr="Collision with solid fill">
            <a:extLst>
              <a:ext uri="{FF2B5EF4-FFF2-40B4-BE49-F238E27FC236}">
                <a16:creationId xmlns:a16="http://schemas.microsoft.com/office/drawing/2014/main" id="{EAEF45CC-5BB0-6B21-DC60-B99E49FDD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6263" y="3912143"/>
            <a:ext cx="276225" cy="3307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1292D8-3A09-DAD1-614C-3E731103D0D6}"/>
              </a:ext>
            </a:extLst>
          </p:cNvPr>
          <p:cNvSpPr txBox="1"/>
          <p:nvPr/>
        </p:nvSpPr>
        <p:spPr>
          <a:xfrm>
            <a:off x="7562851" y="3263627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Indonesia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A3133-92E7-66BB-6A92-5549100F9EA6}"/>
              </a:ext>
            </a:extLst>
          </p:cNvPr>
          <p:cNvSpPr txBox="1"/>
          <p:nvPr/>
        </p:nvSpPr>
        <p:spPr>
          <a:xfrm>
            <a:off x="7246144" y="2830274"/>
            <a:ext cx="181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 main exporters</a:t>
            </a:r>
          </a:p>
        </p:txBody>
      </p:sp>
    </p:spTree>
    <p:extLst>
      <p:ext uri="{BB962C8B-B14F-4D97-AF65-F5344CB8AC3E}">
        <p14:creationId xmlns:p14="http://schemas.microsoft.com/office/powerpoint/2010/main" val="225479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6DF4821C-586C-9AA8-4261-712DE7C2F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457" y="1"/>
            <a:ext cx="9463086" cy="6308724"/>
          </a:xfrm>
          <a:custGeom>
            <a:avLst/>
            <a:gdLst/>
            <a:ahLst/>
            <a:cxnLst/>
            <a:rect l="l" t="t" r="r" b="b"/>
            <a:pathLst>
              <a:path w="12192000" h="6308724">
                <a:moveTo>
                  <a:pt x="0" y="0"/>
                </a:moveTo>
                <a:lnTo>
                  <a:pt x="12192000" y="0"/>
                </a:lnTo>
                <a:lnTo>
                  <a:pt x="12192000" y="6308724"/>
                </a:lnTo>
                <a:lnTo>
                  <a:pt x="0" y="6308724"/>
                </a:lnTo>
                <a:close/>
              </a:path>
            </a:pathLst>
          </a:cu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B089A443-F4FA-43F4-9F47-CCCBDB13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AA7DB-822C-1685-7828-C7E9FF94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1189879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Price paid  to growers.</a:t>
            </a:r>
          </a:p>
        </p:txBody>
      </p:sp>
    </p:spTree>
    <p:extLst>
      <p:ext uri="{BB962C8B-B14F-4D97-AF65-F5344CB8AC3E}">
        <p14:creationId xmlns:p14="http://schemas.microsoft.com/office/powerpoint/2010/main" val="222264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indoor, beverage&#10;&#10;Description automatically generated">
            <a:extLst>
              <a:ext uri="{FF2B5EF4-FFF2-40B4-BE49-F238E27FC236}">
                <a16:creationId xmlns:a16="http://schemas.microsoft.com/office/drawing/2014/main" id="{9A1F28C0-C86D-52B3-95C5-1A3EF332C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079" b="565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B8E44-B69C-C88A-7F1E-55D6E844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Retail price </a:t>
            </a:r>
            <a:r>
              <a:rPr lang="en-US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visualisation</a:t>
            </a: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675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4B88-BEC7-2816-0A1A-5999E66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0" dirty="0"/>
              <a:t>Retail price.</a:t>
            </a:r>
            <a:br>
              <a:rPr lang="en-GB" dirty="0"/>
            </a:br>
            <a:endParaRPr lang="en-US" dirty="0"/>
          </a:p>
        </p:txBody>
      </p:sp>
      <p:pic>
        <p:nvPicPr>
          <p:cNvPr id="7" name="Content Placeholder 6" descr="Chart, waterfall chart&#10;&#10;Description automatically generated">
            <a:extLst>
              <a:ext uri="{FF2B5EF4-FFF2-40B4-BE49-F238E27FC236}">
                <a16:creationId xmlns:a16="http://schemas.microsoft.com/office/drawing/2014/main" id="{D8DCF881-CE85-D64F-DC8C-4686BBD79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1863" y="2112963"/>
            <a:ext cx="8528275" cy="3979862"/>
          </a:xfrm>
        </p:spPr>
      </p:pic>
      <p:pic>
        <p:nvPicPr>
          <p:cNvPr id="3" name="Graphic 2" descr="Coffee beans with solid fill">
            <a:extLst>
              <a:ext uri="{FF2B5EF4-FFF2-40B4-BE49-F238E27FC236}">
                <a16:creationId xmlns:a16="http://schemas.microsoft.com/office/drawing/2014/main" id="{28CD6A8E-F16E-239C-5E3F-D199A8A9A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3239" y="3278981"/>
            <a:ext cx="300037" cy="300037"/>
          </a:xfrm>
          <a:prstGeom prst="rect">
            <a:avLst/>
          </a:prstGeom>
        </p:spPr>
      </p:pic>
      <p:pic>
        <p:nvPicPr>
          <p:cNvPr id="4" name="Graphic 3" descr="Coffee beans with solid fill">
            <a:extLst>
              <a:ext uri="{FF2B5EF4-FFF2-40B4-BE49-F238E27FC236}">
                <a16:creationId xmlns:a16="http://schemas.microsoft.com/office/drawing/2014/main" id="{23E04B30-FF6B-7587-283C-96862FDB4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2126" y="4252912"/>
            <a:ext cx="300037" cy="300037"/>
          </a:xfrm>
          <a:prstGeom prst="rect">
            <a:avLst/>
          </a:prstGeom>
        </p:spPr>
      </p:pic>
      <p:pic>
        <p:nvPicPr>
          <p:cNvPr id="5" name="Graphic 4" descr="Coffee beans with solid fill">
            <a:extLst>
              <a:ext uri="{FF2B5EF4-FFF2-40B4-BE49-F238E27FC236}">
                <a16:creationId xmlns:a16="http://schemas.microsoft.com/office/drawing/2014/main" id="{C5331A11-9DF1-EFD2-119C-82A3765DD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5639" y="4102894"/>
            <a:ext cx="300037" cy="300037"/>
          </a:xfrm>
          <a:prstGeom prst="rect">
            <a:avLst/>
          </a:prstGeom>
        </p:spPr>
      </p:pic>
      <p:pic>
        <p:nvPicPr>
          <p:cNvPr id="6" name="Graphic 5" descr="Coffee beans with solid fill">
            <a:extLst>
              <a:ext uri="{FF2B5EF4-FFF2-40B4-BE49-F238E27FC236}">
                <a16:creationId xmlns:a16="http://schemas.microsoft.com/office/drawing/2014/main" id="{E73C34A7-6A3E-3ADD-CCCB-5BCCBC312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176" y="2990348"/>
            <a:ext cx="300037" cy="300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FE282-C1F7-4E96-B966-B551CD098C88}"/>
              </a:ext>
            </a:extLst>
          </p:cNvPr>
          <p:cNvSpPr txBox="1"/>
          <p:nvPr/>
        </p:nvSpPr>
        <p:spPr>
          <a:xfrm>
            <a:off x="7796213" y="3001982"/>
            <a:ext cx="18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Non _European countries</a:t>
            </a:r>
          </a:p>
        </p:txBody>
      </p:sp>
    </p:spTree>
    <p:extLst>
      <p:ext uri="{BB962C8B-B14F-4D97-AF65-F5344CB8AC3E}">
        <p14:creationId xmlns:p14="http://schemas.microsoft.com/office/powerpoint/2010/main" val="520778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B0CF00B6-9AE8-0F7F-01F0-C5E3DF064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457" y="1"/>
            <a:ext cx="9463086" cy="6308724"/>
          </a:xfrm>
          <a:custGeom>
            <a:avLst/>
            <a:gdLst/>
            <a:ahLst/>
            <a:cxnLst/>
            <a:rect l="l" t="t" r="r" b="b"/>
            <a:pathLst>
              <a:path w="12192000" h="6308724">
                <a:moveTo>
                  <a:pt x="0" y="0"/>
                </a:moveTo>
                <a:lnTo>
                  <a:pt x="12192000" y="0"/>
                </a:lnTo>
                <a:lnTo>
                  <a:pt x="12192000" y="6308724"/>
                </a:lnTo>
                <a:lnTo>
                  <a:pt x="0" y="6308724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089A443-F4FA-43F4-9F47-CCCBDB13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95537-FF52-7C8A-CCC4-D5A9D13C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1113361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Retail price</a:t>
            </a:r>
          </a:p>
        </p:txBody>
      </p:sp>
    </p:spTree>
    <p:extLst>
      <p:ext uri="{BB962C8B-B14F-4D97-AF65-F5344CB8AC3E}">
        <p14:creationId xmlns:p14="http://schemas.microsoft.com/office/powerpoint/2010/main" val="262147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4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5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5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oup 5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0" name="Freeform: Shape 5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: Shape 5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Oval 5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5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4" name="Rectangle 6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6B846329-BC41-9B2C-3A82-E65EDBD83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99" y="1"/>
            <a:ext cx="10924202" cy="6308724"/>
          </a:xfrm>
          <a:custGeom>
            <a:avLst/>
            <a:gdLst/>
            <a:ahLst/>
            <a:cxnLst/>
            <a:rect l="l" t="t" r="r" b="b"/>
            <a:pathLst>
              <a:path w="12192000" h="6308724">
                <a:moveTo>
                  <a:pt x="0" y="0"/>
                </a:moveTo>
                <a:lnTo>
                  <a:pt x="12192000" y="0"/>
                </a:lnTo>
                <a:lnTo>
                  <a:pt x="12192000" y="6308724"/>
                </a:lnTo>
                <a:lnTo>
                  <a:pt x="0" y="6308724"/>
                </a:lnTo>
                <a:close/>
              </a:path>
            </a:pathLst>
          </a:custGeom>
        </p:spPr>
      </p:pic>
      <p:sp>
        <p:nvSpPr>
          <p:cNvPr id="75" name="Rectangle 63">
            <a:extLst>
              <a:ext uri="{FF2B5EF4-FFF2-40B4-BE49-F238E27FC236}">
                <a16:creationId xmlns:a16="http://schemas.microsoft.com/office/drawing/2014/main" id="{B089A443-F4FA-43F4-9F47-CCCBDB13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8B383-A735-CEC8-7D9D-F94BD06F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7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BCBF6-64EE-D0F4-6591-7D94DEE2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Data Story			</a:t>
            </a:r>
            <a:br>
              <a:rPr lang="en-AU" sz="3400" b="0">
                <a:effectLst/>
                <a:latin typeface="Sitka Heading" pitchFamily="2" charset="0"/>
              </a:rPr>
            </a:br>
            <a:endParaRPr lang="en-US" sz="340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553D9D6-60CA-2623-BDDF-C203FC31C7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864315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050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91ED3-799F-5C5D-DC99-736308FC4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949" b="938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82CA7-53C9-FB19-8F47-8B7A823FE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we still have about the Global Coffee Trade.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up, coffee, table, plant&#10;&#10;Description automatically generated">
            <a:extLst>
              <a:ext uri="{FF2B5EF4-FFF2-40B4-BE49-F238E27FC236}">
                <a16:creationId xmlns:a16="http://schemas.microsoft.com/office/drawing/2014/main" id="{F282D7B1-6CEE-730B-EA04-E3B599E91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0051" b="2240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179CE-B992-530B-6946-C633C096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&amp; Questions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7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14374-8ADA-6994-D2BF-DD77E7F2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 Story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AEAEFF-A911-2C8C-4B60-B410C7F673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87052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79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CF2C5-3665-36BB-A767-5A2899EA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6447E-6A8C-DA5E-8820-2DFE5838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096405"/>
            <a:ext cx="4673351" cy="29964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1600" b="0" dirty="0">
                <a:effectLst/>
                <a:latin typeface="Sitka Heading" pitchFamily="2" charset="0"/>
              </a:rPr>
              <a:t>International Coffee Organization</a:t>
            </a:r>
          </a:p>
          <a:p>
            <a:pPr marL="0" indent="0">
              <a:buNone/>
            </a:pPr>
            <a:r>
              <a:rPr lang="en-AU" sz="1600" dirty="0">
                <a:latin typeface="Sitka Heading" pitchFamily="2" charset="0"/>
              </a:rPr>
              <a:t>Historical Data on the Global Coffee Trade</a:t>
            </a:r>
            <a:endParaRPr lang="en-AU" sz="1600" b="0" dirty="0">
              <a:effectLst/>
              <a:latin typeface="Sitka Heading" pitchFamily="2" charset="0"/>
            </a:endParaRPr>
          </a:p>
          <a:p>
            <a:pPr marL="0" indent="0">
              <a:buNone/>
            </a:pPr>
            <a:r>
              <a:rPr lang="en-AU" sz="1600" b="0" dirty="0">
                <a:effectLst/>
                <a:latin typeface="Sitka Heading" pitchFamily="2" charset="0"/>
                <a:hlinkClick r:id="rId3"/>
              </a:rPr>
              <a:t>https://www.ico.org/new_historical.asp</a:t>
            </a:r>
            <a:endParaRPr lang="en-AU" sz="1600" b="0" dirty="0">
              <a:effectLst/>
              <a:latin typeface="Sitka Heading" pitchFamily="2" charset="0"/>
            </a:endParaRPr>
          </a:p>
          <a:p>
            <a:pPr marL="0" indent="0">
              <a:buNone/>
            </a:pPr>
            <a:endParaRPr lang="en-AU" sz="1600" dirty="0">
              <a:latin typeface="Sitka Heading" pitchFamily="2" charset="0"/>
            </a:endParaRPr>
          </a:p>
          <a:p>
            <a:pPr marL="0" indent="0">
              <a:buNone/>
            </a:pPr>
            <a:endParaRPr lang="en-AU" sz="1600" b="0" dirty="0">
              <a:effectLst/>
              <a:latin typeface="Sitka Heading" pitchFamily="2" charset="0"/>
            </a:endParaRPr>
          </a:p>
          <a:p>
            <a:pPr marL="0" indent="0">
              <a:buNone/>
            </a:pPr>
            <a:endParaRPr lang="en-AU" sz="1600" b="0" dirty="0">
              <a:effectLst/>
              <a:latin typeface="Sitka Heading" pitchFamily="2" charset="0"/>
            </a:endParaRPr>
          </a:p>
          <a:p>
            <a:endParaRPr lang="en-US" sz="1600" dirty="0"/>
          </a:p>
        </p:txBody>
      </p:sp>
      <p:pic>
        <p:nvPicPr>
          <p:cNvPr id="5" name="Picture 4" descr="A picture containing indoor, kitchenware, plant, coffee mill&#10;&#10;Description automatically generated">
            <a:extLst>
              <a:ext uri="{FF2B5EF4-FFF2-40B4-BE49-F238E27FC236}">
                <a16:creationId xmlns:a16="http://schemas.microsoft.com/office/drawing/2014/main" id="{CE858DFA-B9C0-65F6-A613-5F4C34C3D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75" r="9373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7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D9E68-020A-A61D-A4A7-4C0E1C84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Database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8DAFA05-6B35-B8D5-352F-4A2790D54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71963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6" name="Oval 28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EBB3-69FB-5985-FD29-5E7A7C4F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4508500"/>
            <a:ext cx="6373813" cy="1726045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QUICK DBD</a:t>
            </a:r>
          </a:p>
          <a:p>
            <a:pPr>
              <a:lnSpc>
                <a:spcPct val="100000"/>
              </a:lnSpc>
            </a:pPr>
            <a:r>
              <a:rPr lang="en-US" dirty="0"/>
              <a:t>Export PostgreSQL</a:t>
            </a:r>
          </a:p>
          <a:p>
            <a:pPr>
              <a:lnSpc>
                <a:spcPct val="100000"/>
              </a:lnSpc>
            </a:pPr>
            <a:r>
              <a:rPr lang="en-US" dirty="0"/>
              <a:t>pgAdmin4</a:t>
            </a:r>
          </a:p>
          <a:p>
            <a:pPr>
              <a:lnSpc>
                <a:spcPct val="100000"/>
              </a:lnSpc>
            </a:pPr>
            <a:r>
              <a:rPr lang="en-US" dirty="0"/>
              <a:t>Created 4 tables, import data from Resources files</a:t>
            </a:r>
          </a:p>
          <a:p>
            <a:pPr>
              <a:lnSpc>
                <a:spcPct val="100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671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CC268-CAD6-C510-434A-7F2D3D67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3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Python Flask API &amp; Plotly</a:t>
            </a:r>
          </a:p>
        </p:txBody>
      </p:sp>
      <p:pic>
        <p:nvPicPr>
          <p:cNvPr id="7" name="Picture 6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3E877EDE-2C70-D515-E5B2-90C58DF2C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1207422"/>
            <a:ext cx="1783172" cy="4885403"/>
          </a:xfrm>
          <a:custGeom>
            <a:avLst/>
            <a:gdLst/>
            <a:ahLst/>
            <a:cxnLst/>
            <a:rect l="l" t="t" r="r" b="b"/>
            <a:pathLst>
              <a:path w="3379569" h="5759450">
                <a:moveTo>
                  <a:pt x="0" y="0"/>
                </a:moveTo>
                <a:lnTo>
                  <a:pt x="3379569" y="0"/>
                </a:lnTo>
                <a:lnTo>
                  <a:pt x="33795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43178B-E9BC-352E-C8DF-4FE7A1C2F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97" y="585581"/>
            <a:ext cx="4639853" cy="5507244"/>
          </a:xfrm>
          <a:custGeom>
            <a:avLst/>
            <a:gdLst/>
            <a:ahLst/>
            <a:cxnLst/>
            <a:rect l="l" t="t" r="r" b="b"/>
            <a:pathLst>
              <a:path w="3379569" h="5759450">
                <a:moveTo>
                  <a:pt x="0" y="0"/>
                </a:moveTo>
                <a:lnTo>
                  <a:pt x="3379569" y="0"/>
                </a:lnTo>
                <a:lnTo>
                  <a:pt x="33795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A355-8CFC-FA2C-0680-0074D9D39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2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/>
              <a:t>app.py</a:t>
            </a:r>
            <a:endParaRPr lang="en-US" sz="1600" dirty="0"/>
          </a:p>
          <a:p>
            <a:r>
              <a:rPr lang="en-US" sz="1600"/>
              <a:t>index.html</a:t>
            </a:r>
            <a:endParaRPr lang="en-US" sz="1600" dirty="0"/>
          </a:p>
          <a:p>
            <a:r>
              <a:rPr lang="en-US" sz="1600"/>
              <a:t>javaScript</a:t>
            </a:r>
            <a:r>
              <a:rPr lang="en-US" sz="1600" dirty="0"/>
              <a:t>, </a:t>
            </a:r>
            <a:r>
              <a:rPr lang="en-US" sz="1600"/>
              <a:t>css</a:t>
            </a:r>
            <a:r>
              <a:rPr lang="en-US" sz="1600" dirty="0"/>
              <a:t>, html</a:t>
            </a:r>
          </a:p>
        </p:txBody>
      </p:sp>
    </p:spTree>
    <p:extLst>
      <p:ext uri="{BB962C8B-B14F-4D97-AF65-F5344CB8AC3E}">
        <p14:creationId xmlns:p14="http://schemas.microsoft.com/office/powerpoint/2010/main" val="407073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food, dessert&#10;&#10;Description automatically generated">
            <a:extLst>
              <a:ext uri="{FF2B5EF4-FFF2-40B4-BE49-F238E27FC236}">
                <a16:creationId xmlns:a16="http://schemas.microsoft.com/office/drawing/2014/main" id="{86BE2AEF-89A1-468A-64D5-BFBCAD0EC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382" b="1607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515BC-C049-5BB9-89B8-A1AB1B58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Export visualisation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0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B024-1BC5-61E6-1C22-1BD54736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number of </a:t>
            </a:r>
            <a:r>
              <a:rPr lang="en-AU" b="0" dirty="0"/>
              <a:t>countries producing (exporting) coffee and what volume?</a:t>
            </a:r>
            <a:br>
              <a:rPr lang="en-GB" dirty="0"/>
            </a:br>
            <a:endParaRPr lang="en-US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9A4CC41-5939-B230-9915-C76A6AFE1901}"/>
              </a:ext>
            </a:extLst>
          </p:cNvPr>
          <p:cNvSpPr/>
          <p:nvPr/>
        </p:nvSpPr>
        <p:spPr>
          <a:xfrm>
            <a:off x="5755442" y="4829175"/>
            <a:ext cx="914400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Content Placeholder 18" descr="Chart&#10;&#10;Description automatically generated">
            <a:extLst>
              <a:ext uri="{FF2B5EF4-FFF2-40B4-BE49-F238E27FC236}">
                <a16:creationId xmlns:a16="http://schemas.microsoft.com/office/drawing/2014/main" id="{F4B742D0-09B5-3EDE-80F5-E31768EC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1862" y="1907529"/>
            <a:ext cx="8528275" cy="3979862"/>
          </a:xfr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B337C-6BCF-BC16-CD7B-FB21E815114A}"/>
              </a:ext>
            </a:extLst>
          </p:cNvPr>
          <p:cNvCxnSpPr>
            <a:cxnSpLocks/>
          </p:cNvCxnSpPr>
          <p:nvPr/>
        </p:nvCxnSpPr>
        <p:spPr>
          <a:xfrm flipH="1" flipV="1">
            <a:off x="2887579" y="2214322"/>
            <a:ext cx="541421" cy="183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5CBF5D-1AF9-1D9E-7153-D2FEB7A4FE47}"/>
              </a:ext>
            </a:extLst>
          </p:cNvPr>
          <p:cNvSpPr txBox="1"/>
          <p:nvPr/>
        </p:nvSpPr>
        <p:spPr>
          <a:xfrm>
            <a:off x="3344778" y="2234746"/>
            <a:ext cx="7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Brazil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4F8CE1-4AC9-75C9-8A52-352642553A2B}"/>
              </a:ext>
            </a:extLst>
          </p:cNvPr>
          <p:cNvCxnSpPr>
            <a:cxnSpLocks/>
          </p:cNvCxnSpPr>
          <p:nvPr/>
        </p:nvCxnSpPr>
        <p:spPr>
          <a:xfrm flipH="1">
            <a:off x="2971800" y="3020225"/>
            <a:ext cx="372978" cy="147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62245D-865F-9CDD-E7DF-94C193B7F32B}"/>
              </a:ext>
            </a:extLst>
          </p:cNvPr>
          <p:cNvCxnSpPr>
            <a:cxnSpLocks/>
          </p:cNvCxnSpPr>
          <p:nvPr/>
        </p:nvCxnSpPr>
        <p:spPr>
          <a:xfrm flipH="1">
            <a:off x="3224463" y="3720745"/>
            <a:ext cx="360948" cy="73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0B6AF2E-C955-D842-30FC-3143A6352D15}"/>
              </a:ext>
            </a:extLst>
          </p:cNvPr>
          <p:cNvSpPr txBox="1"/>
          <p:nvPr/>
        </p:nvSpPr>
        <p:spPr>
          <a:xfrm>
            <a:off x="3293587" y="2831421"/>
            <a:ext cx="119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Vietnam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334E4-EDAE-33AA-1F37-BCC4647A9DFB}"/>
              </a:ext>
            </a:extLst>
          </p:cNvPr>
          <p:cNvSpPr txBox="1"/>
          <p:nvPr/>
        </p:nvSpPr>
        <p:spPr>
          <a:xfrm>
            <a:off x="3543298" y="3528128"/>
            <a:ext cx="119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Indonesia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0B684D-9691-F6DF-413F-2B6DBF615EF0}"/>
              </a:ext>
            </a:extLst>
          </p:cNvPr>
          <p:cNvSpPr txBox="1"/>
          <p:nvPr/>
        </p:nvSpPr>
        <p:spPr>
          <a:xfrm>
            <a:off x="3531266" y="3205666"/>
            <a:ext cx="119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Colombia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9CC8AA-7A01-A287-43C5-BC7A727613C9}"/>
              </a:ext>
            </a:extLst>
          </p:cNvPr>
          <p:cNvCxnSpPr>
            <a:cxnSpLocks/>
          </p:cNvCxnSpPr>
          <p:nvPr/>
        </p:nvCxnSpPr>
        <p:spPr>
          <a:xfrm flipH="1">
            <a:off x="3116177" y="3395074"/>
            <a:ext cx="427121" cy="8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Frame 55">
            <a:extLst>
              <a:ext uri="{FF2B5EF4-FFF2-40B4-BE49-F238E27FC236}">
                <a16:creationId xmlns:a16="http://schemas.microsoft.com/office/drawing/2014/main" id="{90523D86-D298-9660-04AA-23242D440796}"/>
              </a:ext>
            </a:extLst>
          </p:cNvPr>
          <p:cNvSpPr/>
          <p:nvPr/>
        </p:nvSpPr>
        <p:spPr>
          <a:xfrm>
            <a:off x="7182853" y="4223084"/>
            <a:ext cx="132347" cy="4692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175A760C-818A-60F1-E7B8-E3D41FDC993F}"/>
              </a:ext>
            </a:extLst>
          </p:cNvPr>
          <p:cNvSpPr/>
          <p:nvPr/>
        </p:nvSpPr>
        <p:spPr>
          <a:xfrm>
            <a:off x="6930189" y="4223084"/>
            <a:ext cx="120316" cy="140769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9C122B23-9DC3-ED99-757C-558301B21C3D}"/>
              </a:ext>
            </a:extLst>
          </p:cNvPr>
          <p:cNvSpPr/>
          <p:nvPr/>
        </p:nvSpPr>
        <p:spPr>
          <a:xfrm>
            <a:off x="6256421" y="4223084"/>
            <a:ext cx="144379" cy="10226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12169-DC93-EFC1-33A5-B9E53E5E811B}"/>
              </a:ext>
            </a:extLst>
          </p:cNvPr>
          <p:cNvSpPr txBox="1"/>
          <p:nvPr/>
        </p:nvSpPr>
        <p:spPr>
          <a:xfrm>
            <a:off x="5982005" y="3560885"/>
            <a:ext cx="2485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Dominican Republic, Bolivia &amp; Cuba </a:t>
            </a:r>
          </a:p>
          <a:p>
            <a:r>
              <a:rPr lang="en-US" sz="1000" dirty="0">
                <a:solidFill>
                  <a:schemeClr val="bg1"/>
                </a:solidFill>
              </a:rPr>
              <a:t>Top 4 price paid to growers</a:t>
            </a:r>
          </a:p>
          <a:p>
            <a:r>
              <a:rPr lang="en-US" sz="1000" dirty="0">
                <a:solidFill>
                  <a:schemeClr val="bg1"/>
                </a:solidFill>
              </a:rPr>
              <a:t>Jamaica Number 1 in price paid to growers</a:t>
            </a:r>
          </a:p>
        </p:txBody>
      </p:sp>
    </p:spTree>
    <p:extLst>
      <p:ext uri="{BB962C8B-B14F-4D97-AF65-F5344CB8AC3E}">
        <p14:creationId xmlns:p14="http://schemas.microsoft.com/office/powerpoint/2010/main" val="276106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68B5E2-563F-4379-8684-3D5CC361E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3" y="530825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677C8B1-4136-48AF-8673-82EB7A26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10B746-EEA9-4075-B6D7-F12F7742A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34FB7BF-7419-4A75-81E2-AE2F44601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EE4AAA-6CF7-4F1B-BFD4-2CEE4D481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630B05F-FC3C-B36E-91FC-23EC8EB67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87" y="445931"/>
            <a:ext cx="4204429" cy="5839485"/>
          </a:xfrm>
          <a:custGeom>
            <a:avLst/>
            <a:gdLst/>
            <a:ahLst/>
            <a:cxnLst/>
            <a:rect l="l" t="t" r="r" b="b"/>
            <a:pathLst>
              <a:path w="3437169" h="5759450">
                <a:moveTo>
                  <a:pt x="0" y="0"/>
                </a:moveTo>
                <a:lnTo>
                  <a:pt x="3437169" y="0"/>
                </a:lnTo>
                <a:lnTo>
                  <a:pt x="34371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C8CCA6B-2457-4794-A80E-F67E61E6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0924" y="4640991"/>
            <a:ext cx="1335600" cy="1262947"/>
            <a:chOff x="7735641" y="2106638"/>
            <a:chExt cx="1335600" cy="126294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E49C99F-EBE8-4A1C-8E12-1ABAC6F6A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735641" y="210663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4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799E35-9D16-489A-8F06-F36B62039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261241" y="2453712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87D82A-5E28-CE13-8160-E110DCFBE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2575" y="384864"/>
            <a:ext cx="4204429" cy="5921730"/>
          </a:xfrm>
          <a:custGeom>
            <a:avLst/>
            <a:gdLst/>
            <a:ahLst/>
            <a:cxnLst/>
            <a:rect l="l" t="t" r="r" b="b"/>
            <a:pathLst>
              <a:path w="3437169" h="5759450">
                <a:moveTo>
                  <a:pt x="0" y="0"/>
                </a:moveTo>
                <a:lnTo>
                  <a:pt x="3437169" y="0"/>
                </a:lnTo>
                <a:lnTo>
                  <a:pt x="3437169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366331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1758</Words>
  <Application>Microsoft Macintosh PowerPoint</Application>
  <PresentationFormat>Widescreen</PresentationFormat>
  <Paragraphs>271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Menlo</vt:lpstr>
      <vt:lpstr>Sitka Heading</vt:lpstr>
      <vt:lpstr>Source Sans Pro</vt:lpstr>
      <vt:lpstr>3DFloatVTI</vt:lpstr>
      <vt:lpstr>Global Coffee Trade  </vt:lpstr>
      <vt:lpstr>Data Story    </vt:lpstr>
      <vt:lpstr>Data Story</vt:lpstr>
      <vt:lpstr>Data Source</vt:lpstr>
      <vt:lpstr>Database </vt:lpstr>
      <vt:lpstr>Python Flask API &amp; Plotly</vt:lpstr>
      <vt:lpstr>Export visualisation</vt:lpstr>
      <vt:lpstr>The number of countries producing (exporting) coffee and what volume? </vt:lpstr>
      <vt:lpstr>PowerPoint Presentation</vt:lpstr>
      <vt:lpstr>Import visualisation</vt:lpstr>
      <vt:lpstr>The number of countries buying (importing) coffee and what volume? </vt:lpstr>
      <vt:lpstr>PowerPoint Presentation</vt:lpstr>
      <vt:lpstr>Price paid to growers visualisation.</vt:lpstr>
      <vt:lpstr>Price paid to growers. </vt:lpstr>
      <vt:lpstr>Price paid  to growers.</vt:lpstr>
      <vt:lpstr>Retail price visualisation.</vt:lpstr>
      <vt:lpstr>Retail price. </vt:lpstr>
      <vt:lpstr>Retail price</vt:lpstr>
      <vt:lpstr>Comparison</vt:lpstr>
      <vt:lpstr>Questions we still have about the Global Coffee Trade.</vt:lpstr>
      <vt:lpstr>Conclusion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Coffee Trade  </dc:title>
  <dc:creator>Sandra Botica</dc:creator>
  <cp:lastModifiedBy>Sandra Botica</cp:lastModifiedBy>
  <cp:revision>17</cp:revision>
  <dcterms:created xsi:type="dcterms:W3CDTF">2023-04-08T12:06:33Z</dcterms:created>
  <dcterms:modified xsi:type="dcterms:W3CDTF">2023-04-10T09:30:29Z</dcterms:modified>
</cp:coreProperties>
</file>